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4"/>
  </p:sldMasterIdLst>
  <p:notesMasterIdLst>
    <p:notesMasterId r:id="rId23"/>
  </p:notesMasterIdLst>
  <p:handoutMasterIdLst>
    <p:handoutMasterId r:id="rId24"/>
  </p:handoutMasterIdLst>
  <p:sldIdLst>
    <p:sldId id="2456" r:id="rId5"/>
    <p:sldId id="273" r:id="rId6"/>
    <p:sldId id="2457" r:id="rId7"/>
    <p:sldId id="2437" r:id="rId8"/>
    <p:sldId id="2459" r:id="rId9"/>
    <p:sldId id="2458" r:id="rId10"/>
    <p:sldId id="2462" r:id="rId11"/>
    <p:sldId id="2461" r:id="rId12"/>
    <p:sldId id="2463" r:id="rId13"/>
    <p:sldId id="2455" r:id="rId14"/>
    <p:sldId id="258" r:id="rId15"/>
    <p:sldId id="261" r:id="rId16"/>
    <p:sldId id="260" r:id="rId17"/>
    <p:sldId id="257" r:id="rId18"/>
    <p:sldId id="270" r:id="rId19"/>
    <p:sldId id="2440" r:id="rId20"/>
    <p:sldId id="2448"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yali Bedagkar" initials="PB" lastIdx="1" clrIdx="0">
    <p:extLst>
      <p:ext uri="{19B8F6BF-5375-455C-9EA6-DF929625EA0E}">
        <p15:presenceInfo xmlns:p15="http://schemas.microsoft.com/office/powerpoint/2012/main" userId="4893023e5bf566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047"/>
    <a:srgbClr val="114263"/>
    <a:srgbClr val="0B2B41"/>
    <a:srgbClr val="0D0847"/>
    <a:srgbClr val="401918"/>
    <a:srgbClr val="FFFFFF"/>
    <a:srgbClr val="731F1C"/>
    <a:srgbClr val="AB678E"/>
    <a:srgbClr val="B2606E"/>
    <a:srgbClr val="CA92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703" autoAdjust="0"/>
  </p:normalViewPr>
  <p:slideViewPr>
    <p:cSldViewPr snapToGrid="0">
      <p:cViewPr varScale="1">
        <p:scale>
          <a:sx n="82" d="100"/>
          <a:sy n="82" d="100"/>
        </p:scale>
        <p:origin x="706" y="96"/>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IN" sz="2200" b="1" i="0" u="none" strike="noStrike" kern="1200" baseline="0">
                <a:solidFill>
                  <a:schemeClr val="dk1">
                    <a:lumMod val="75000"/>
                    <a:lumOff val="25000"/>
                  </a:schemeClr>
                </a:solidFill>
                <a:latin typeface="+mn-lt"/>
                <a:ea typeface="+mn-ea"/>
                <a:cs typeface="+mn-cs"/>
              </a:defRPr>
            </a:pPr>
            <a:r>
              <a:rPr lang="en-US" dirty="0"/>
              <a:t>Aphonic’s Target Percentage  increase in Global Market    </a:t>
            </a:r>
          </a:p>
        </c:rich>
      </c:tx>
      <c:overlay val="0"/>
      <c:spPr>
        <a:noFill/>
        <a:ln>
          <a:noFill/>
        </a:ln>
        <a:effectLst/>
      </c:spPr>
      <c:txPr>
        <a:bodyPr rot="0" spcFirstLastPara="1" vertOverflow="ellipsis" vert="horz" wrap="square" anchor="ctr" anchorCtr="1"/>
        <a:lstStyle/>
        <a:p>
          <a:pPr>
            <a:defRPr lang="en-IN"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5.6141802791366949E-2"/>
          <c:y val="0.14179320373863724"/>
          <c:w val="0.94385819720863329"/>
          <c:h val="0.7674865423544206"/>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IN" sz="1197" b="1" i="0" u="none" strike="noStrike" kern="1200" baseline="0">
                    <a:solidFill>
                      <a:srgbClr val="00206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Sheet1!$A$2:$A$11</c:f>
              <c:numCache>
                <c:formatCode>General</c:formatCode>
                <c:ptCount val="10"/>
                <c:pt idx="0">
                  <c:v>2021</c:v>
                </c:pt>
                <c:pt idx="1">
                  <c:v>2022</c:v>
                </c:pt>
                <c:pt idx="2">
                  <c:v>2023</c:v>
                </c:pt>
                <c:pt idx="3">
                  <c:v>2024</c:v>
                </c:pt>
                <c:pt idx="4">
                  <c:v>2025</c:v>
                </c:pt>
                <c:pt idx="5">
                  <c:v>2026</c:v>
                </c:pt>
                <c:pt idx="6">
                  <c:v>2027</c:v>
                </c:pt>
                <c:pt idx="7">
                  <c:v>2028</c:v>
                </c:pt>
                <c:pt idx="8">
                  <c:v>2029</c:v>
                </c:pt>
                <c:pt idx="9">
                  <c:v>2030</c:v>
                </c:pt>
              </c:numCache>
            </c:numRef>
          </c:cat>
          <c:val>
            <c:numRef>
              <c:f>Sheet1!$B$2:$B$11</c:f>
              <c:numCache>
                <c:formatCode>0%</c:formatCode>
                <c:ptCount val="10"/>
                <c:pt idx="0">
                  <c:v>1.0000000000000004E-2</c:v>
                </c:pt>
                <c:pt idx="1">
                  <c:v>5.0000000000000017E-2</c:v>
                </c:pt>
                <c:pt idx="2">
                  <c:v>9.4500000000000042E-2</c:v>
                </c:pt>
                <c:pt idx="3">
                  <c:v>0.15000000000000005</c:v>
                </c:pt>
                <c:pt idx="4">
                  <c:v>0.19000000000000006</c:v>
                </c:pt>
                <c:pt idx="5">
                  <c:v>0.21000000000000005</c:v>
                </c:pt>
                <c:pt idx="6">
                  <c:v>0.26</c:v>
                </c:pt>
                <c:pt idx="7">
                  <c:v>0.37000000000000011</c:v>
                </c:pt>
                <c:pt idx="8">
                  <c:v>0.46</c:v>
                </c:pt>
                <c:pt idx="9">
                  <c:v>0.55000000000000004</c:v>
                </c:pt>
              </c:numCache>
            </c:numRef>
          </c:val>
          <c:extLst>
            <c:ext xmlns:c16="http://schemas.microsoft.com/office/drawing/2014/chart" uri="{C3380CC4-5D6E-409C-BE32-E72D297353CC}">
              <c16:uniqueId val="{00000000-D3FB-4B76-989B-DD0EEFEDB367}"/>
            </c:ext>
          </c:extLst>
        </c:ser>
        <c:dLbls>
          <c:showLegendKey val="0"/>
          <c:showVal val="1"/>
          <c:showCatName val="0"/>
          <c:showSerName val="0"/>
          <c:showPercent val="0"/>
          <c:showBubbleSize val="0"/>
        </c:dLbls>
        <c:gapWidth val="65"/>
        <c:axId val="213187968"/>
        <c:axId val="49742976"/>
      </c:barChart>
      <c:catAx>
        <c:axId val="2131879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lang="en-IN" sz="1197" b="0" i="0" u="none" strike="noStrike" kern="1200" cap="all" baseline="0">
                <a:solidFill>
                  <a:schemeClr val="dk1">
                    <a:lumMod val="75000"/>
                    <a:lumOff val="25000"/>
                  </a:schemeClr>
                </a:solidFill>
                <a:latin typeface="+mn-lt"/>
                <a:ea typeface="+mn-ea"/>
                <a:cs typeface="+mn-cs"/>
              </a:defRPr>
            </a:pPr>
            <a:endParaRPr lang="en-US"/>
          </a:p>
        </c:txPr>
        <c:crossAx val="49742976"/>
        <c:crosses val="autoZero"/>
        <c:auto val="1"/>
        <c:lblAlgn val="ctr"/>
        <c:lblOffset val="100"/>
        <c:noMultiLvlLbl val="0"/>
      </c:catAx>
      <c:valAx>
        <c:axId val="4974297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 sourceLinked="1"/>
        <c:majorTickMark val="none"/>
        <c:minorTickMark val="none"/>
        <c:tickLblPos val="nextTo"/>
        <c:crossAx val="213187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34338A-2C54-48B6-A869-F1523EB17642}" type="datetimeFigureOut">
              <a:rPr lang="en-US" smtClean="0"/>
              <a:pPr/>
              <a:t>7/10/2021</a:t>
            </a:fld>
            <a:endParaRPr lang="en-US" dirty="0"/>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3D57C9-54A6-4BAA-A5CD-C535F9370C4B}" type="slidenum">
              <a:rPr lang="en-US" smtClean="0"/>
              <a:pPr/>
              <a:t>‹#›</a:t>
            </a:fld>
            <a:endParaRPr lang="en-US" dirty="0"/>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205A9-A302-429C-8AB8-C362C4362DF4}" type="datetimeFigureOut">
              <a:rPr lang="en-US" smtClean="0"/>
              <a:pPr/>
              <a:t>7/10/2021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2289-BCFD-4053-9D06-A9140C63A457}" type="slidenum">
              <a:rPr lang="en-US" smtClean="0"/>
              <a:pPr/>
              <a:t>‹#›</a:t>
            </a:fld>
            <a:endParaRPr lang="en-US" dirty="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867216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417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49593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9919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3902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0842EA9-BE42-4717-B308-17D544A4E301}" type="datetime1">
              <a:rPr lang="en-US" smtClean="0"/>
              <a:pPr/>
              <a:t>7/10/2021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10" name="Group 9">
            <a:extLst>
              <a:ext uri="{FF2B5EF4-FFF2-40B4-BE49-F238E27FC236}">
                <a16:creationId xmlns:a16="http://schemas.microsoft.com/office/drawing/2014/main" id="{7E2CBFDC-2DA1-4330-93FA-D6CE22AAC579}"/>
              </a:ext>
            </a:extLst>
          </p:cNvPr>
          <p:cNvGrpSpPr/>
          <p:nvPr userDrawn="1"/>
        </p:nvGrpSpPr>
        <p:grpSpPr>
          <a:xfrm>
            <a:off x="9140346" y="5054600"/>
            <a:ext cx="676275" cy="114300"/>
            <a:chOff x="9330846" y="5054600"/>
            <a:chExt cx="676275" cy="114300"/>
          </a:xfrm>
        </p:grpSpPr>
        <p:sp>
          <p:nvSpPr>
            <p:cNvPr id="11" name="Oval 10">
              <a:extLst>
                <a:ext uri="{FF2B5EF4-FFF2-40B4-BE49-F238E27FC236}">
                  <a16:creationId xmlns:a16="http://schemas.microsoft.com/office/drawing/2014/main" id="{4C317928-11A5-46A8-BA31-46E2DF24B33A}"/>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Oval 11">
              <a:extLst>
                <a:ext uri="{FF2B5EF4-FFF2-40B4-BE49-F238E27FC236}">
                  <a16:creationId xmlns:a16="http://schemas.microsoft.com/office/drawing/2014/main" id="{EDDF7B86-70D9-4278-ACDF-C3CEBF20E0DB}"/>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2B847DBD-BC71-4BFA-847E-C4AC91174FE7}"/>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008AFED3-4490-4AC6-AFFC-7922695B35E6}"/>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Freeform: Shape 14">
            <a:extLst>
              <a:ext uri="{FF2B5EF4-FFF2-40B4-BE49-F238E27FC236}">
                <a16:creationId xmlns:a16="http://schemas.microsoft.com/office/drawing/2014/main" id="{FE7E8F04-329D-4ADE-9DCF-0D47A1854328}"/>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524024163"/>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E840F7-2CC8-45F3-9C59-956BDE486737}" type="datetime1">
              <a:rPr lang="en-US" smtClean="0"/>
              <a:pPr/>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736470094"/>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D23A90-3016-46C6-8F86-D15D8C3AEFC6}" type="datetime1">
              <a:rPr lang="en-US" smtClean="0"/>
              <a:pPr/>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4196036790"/>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0D5D1A-5F4A-4282-9A60-6C691134093D}" type="datetime1">
              <a:rPr lang="en-US" smtClean="0"/>
              <a:pPr/>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17179DE-9BF3-494C-804F-0C7C90AC8700}" type="slidenum">
              <a:rPr lang="en-US" noProof="0" smtClean="0"/>
              <a:pPr algn="ctr"/>
              <a:t>‹#›</a:t>
            </a:fld>
            <a:endParaRPr lang="en-US" noProof="0"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47081074"/>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FF37A5-820A-4BC3-9A88-5B078506ECCF}" type="datetime1">
              <a:rPr lang="en-US" smtClean="0"/>
              <a:pPr/>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3234887438"/>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AD20962-9062-444D-94B3-DBC520343660}" type="datetime1">
              <a:rPr lang="en-US" smtClean="0"/>
              <a:pPr/>
              <a:t>7/10/2021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1201505706"/>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87CF14E-D6D4-4C21-976B-4260021A6CCB}" type="datetime1">
              <a:rPr lang="en-US" smtClean="0"/>
              <a:pPr/>
              <a:t>7/10/2021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3391159144"/>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AE29C3-CBE5-4A7E-BDDC-C85860EE0F27}" type="datetime1">
              <a:rPr lang="en-US" smtClean="0"/>
              <a:pPr/>
              <a:t>7/10/2021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577242012"/>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3F14DB-2963-4331-B8C3-C04E7AD0CB21}" type="datetime1">
              <a:rPr lang="en-US" smtClean="0"/>
              <a:pPr/>
              <a:t>7/10/2021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759359294"/>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907563140"/>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noProof="0" dirty="0"/>
              <a:t>Click icon to add picture</a:t>
            </a:r>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917838A5-5D46-435C-BC20-F24126808EBC}" type="datetime1">
              <a:rPr lang="en-US" noProof="0" smtClean="0"/>
              <a:pPr/>
              <a:t>7/10/2021</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422190504"/>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FCD928-6D2E-41F0-9B92-8ABAA3E8BF22}" type="datetime1">
              <a:rPr lang="en-US" smtClean="0"/>
              <a:pPr/>
              <a:t>7/10/2021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7" name="Group 6">
            <a:extLst>
              <a:ext uri="{FF2B5EF4-FFF2-40B4-BE49-F238E27FC236}">
                <a16:creationId xmlns:a16="http://schemas.microsoft.com/office/drawing/2014/main" id="{D28D297A-6F3C-4E62-A649-57E6A13933C3}"/>
              </a:ext>
            </a:extLst>
          </p:cNvPr>
          <p:cNvGrpSpPr/>
          <p:nvPr userDrawn="1"/>
        </p:nvGrpSpPr>
        <p:grpSpPr>
          <a:xfrm>
            <a:off x="0" y="6086479"/>
            <a:ext cx="12192000" cy="600974"/>
            <a:chOff x="0" y="6086479"/>
            <a:chExt cx="12192000" cy="600974"/>
          </a:xfrm>
        </p:grpSpPr>
        <p:sp>
          <p:nvSpPr>
            <p:cNvPr id="9" name="Rectangle 8">
              <a:extLst>
                <a:ext uri="{FF2B5EF4-FFF2-40B4-BE49-F238E27FC236}">
                  <a16:creationId xmlns:a16="http://schemas.microsoft.com/office/drawing/2014/main" id="{D40E654C-2A4D-4D98-8CB9-529161789B33}"/>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46CCD60A-6D48-4013-B47C-BF73F4F34955}"/>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1" name="Slide Number Placeholder 5">
            <a:extLst>
              <a:ext uri="{FF2B5EF4-FFF2-40B4-BE49-F238E27FC236}">
                <a16:creationId xmlns:a16="http://schemas.microsoft.com/office/drawing/2014/main" id="{A825D1B3-1160-4C14-9C98-7E838F532906}"/>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2971039560"/>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F8E9D1B9-1C3A-4397-B3B4-9A921D64159E}"/>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sp>
        <p:nvSpPr>
          <p:cNvPr id="6" name="Text Placeholder 5">
            <a:extLst>
              <a:ext uri="{FF2B5EF4-FFF2-40B4-BE49-F238E27FC236}">
                <a16:creationId xmlns:a16="http://schemas.microsoft.com/office/drawing/2014/main"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noProof="0"/>
              <a:t>Section 1 Title</a:t>
            </a:r>
          </a:p>
        </p:txBody>
      </p:sp>
      <p:sp>
        <p:nvSpPr>
          <p:cNvPr id="12" name="Text Placeholder 11">
            <a:extLst>
              <a:ext uri="{FF2B5EF4-FFF2-40B4-BE49-F238E27FC236}">
                <a16:creationId xmlns:a16="http://schemas.microsoft.com/office/drawing/2014/main"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noProof="0"/>
              <a:t>Section 2 Title</a:t>
            </a:r>
          </a:p>
        </p:txBody>
      </p:sp>
      <p:sp>
        <p:nvSpPr>
          <p:cNvPr id="14" name="Text Placeholder 13">
            <a:extLst>
              <a:ext uri="{FF2B5EF4-FFF2-40B4-BE49-F238E27FC236}">
                <a16:creationId xmlns:a16="http://schemas.microsoft.com/office/drawing/2014/main"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noProof="0"/>
              <a:t>Section 3 Title</a:t>
            </a:r>
          </a:p>
        </p:txBody>
      </p:sp>
    </p:spTree>
    <p:extLst>
      <p:ext uri="{BB962C8B-B14F-4D97-AF65-F5344CB8AC3E}">
        <p14:creationId xmlns:p14="http://schemas.microsoft.com/office/powerpoint/2010/main" val="1131204062"/>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5 X Number &amp; Icon">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a:extLst>
              <a:ext uri="{FF2B5EF4-FFF2-40B4-BE49-F238E27FC236}">
                <a16:creationId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a:extLst>
              <a:ext uri="{FF2B5EF4-FFF2-40B4-BE49-F238E27FC236}">
                <a16:creationId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a:extLst>
              <a:ext uri="{FF2B5EF4-FFF2-40B4-BE49-F238E27FC236}">
                <a16:creationId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a:extLst>
              <a:ext uri="{FF2B5EF4-FFF2-40B4-BE49-F238E27FC236}">
                <a16:creationId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a:extLst>
              <a:ext uri="{FF2B5EF4-FFF2-40B4-BE49-F238E27FC236}">
                <a16:creationId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a:extLst>
              <a:ext uri="{FF2B5EF4-FFF2-40B4-BE49-F238E27FC236}">
                <a16:creationId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a:extLst>
              <a:ext uri="{FF2B5EF4-FFF2-40B4-BE49-F238E27FC236}">
                <a16:creationId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a:extLst>
              <a:ext uri="{FF2B5EF4-FFF2-40B4-BE49-F238E27FC236}">
                <a16:creationId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a:extLst>
              <a:ext uri="{FF2B5EF4-FFF2-40B4-BE49-F238E27FC236}">
                <a16:creationId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a:extLst>
              <a:ext uri="{FF2B5EF4-FFF2-40B4-BE49-F238E27FC236}">
                <a16:creationId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a:extLst>
              <a:ext uri="{FF2B5EF4-FFF2-40B4-BE49-F238E27FC236}">
                <a16:creationId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a:extLst>
              <a:ext uri="{FF2B5EF4-FFF2-40B4-BE49-F238E27FC236}">
                <a16:creationId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a:extLst>
              <a:ext uri="{FF2B5EF4-FFF2-40B4-BE49-F238E27FC236}">
                <a16:creationId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a:extLst>
              <a:ext uri="{FF2B5EF4-FFF2-40B4-BE49-F238E27FC236}">
                <a16:creationId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a:extLst>
              <a:ext uri="{FF2B5EF4-FFF2-40B4-BE49-F238E27FC236}">
                <a16:creationId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extLst>
      <p:ext uri="{BB962C8B-B14F-4D97-AF65-F5344CB8AC3E}">
        <p14:creationId xmlns:p14="http://schemas.microsoft.com/office/powerpoint/2010/main" val="3985650877"/>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a:extLst>
              <a:ext uri="{FF2B5EF4-FFF2-40B4-BE49-F238E27FC236}">
                <a16:creationId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a:extLst>
              <a:ext uri="{FF2B5EF4-FFF2-40B4-BE49-F238E27FC236}">
                <a16:creationId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a:extLst>
              <a:ext uri="{FF2B5EF4-FFF2-40B4-BE49-F238E27FC236}">
                <a16:creationId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a:extLst>
              <a:ext uri="{FF2B5EF4-FFF2-40B4-BE49-F238E27FC236}">
                <a16:creationId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extLst>
      <p:ext uri="{BB962C8B-B14F-4D97-AF65-F5344CB8AC3E}">
        <p14:creationId xmlns:p14="http://schemas.microsoft.com/office/powerpoint/2010/main" val="1303909835"/>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24204957"/>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spTree>
    <p:extLst>
      <p:ext uri="{BB962C8B-B14F-4D97-AF65-F5344CB8AC3E}">
        <p14:creationId xmlns:p14="http://schemas.microsoft.com/office/powerpoint/2010/main" val="1270854778"/>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a:r>
              <a:rPr lang="en-US" noProof="0"/>
              <a:t>Subtitle</a:t>
            </a:r>
          </a:p>
        </p:txBody>
      </p:sp>
    </p:spTree>
    <p:extLst>
      <p:ext uri="{BB962C8B-B14F-4D97-AF65-F5344CB8AC3E}">
        <p14:creationId xmlns:p14="http://schemas.microsoft.com/office/powerpoint/2010/main" val="3477175643"/>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772049326"/>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1054804934"/>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447190080"/>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215973352"/>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E2BFFB-9DA5-4E9B-BD15-12BC9D48974D}" type="datetime1">
              <a:rPr lang="en-US" smtClean="0"/>
              <a:pPr/>
              <a:t>7/10/2021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Freeform: Shape 8">
            <a:extLst>
              <a:ext uri="{FF2B5EF4-FFF2-40B4-BE49-F238E27FC236}">
                <a16:creationId xmlns:a16="http://schemas.microsoft.com/office/drawing/2014/main" id="{51E85A8D-1FE3-44F5-8EC4-434931CE6421}"/>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0" name="Group 9">
            <a:extLst>
              <a:ext uri="{FF2B5EF4-FFF2-40B4-BE49-F238E27FC236}">
                <a16:creationId xmlns:a16="http://schemas.microsoft.com/office/drawing/2014/main" id="{E4ECADCE-63CD-4B41-B3FA-D2252427082F}"/>
              </a:ext>
            </a:extLst>
          </p:cNvPr>
          <p:cNvGrpSpPr/>
          <p:nvPr userDrawn="1"/>
        </p:nvGrpSpPr>
        <p:grpSpPr>
          <a:xfrm>
            <a:off x="9140346" y="5054600"/>
            <a:ext cx="676275" cy="114300"/>
            <a:chOff x="9330846" y="5054600"/>
            <a:chExt cx="676275" cy="114300"/>
          </a:xfrm>
        </p:grpSpPr>
        <p:sp>
          <p:nvSpPr>
            <p:cNvPr id="11" name="Oval 10">
              <a:extLst>
                <a:ext uri="{FF2B5EF4-FFF2-40B4-BE49-F238E27FC236}">
                  <a16:creationId xmlns:a16="http://schemas.microsoft.com/office/drawing/2014/main" id="{2A2B5BDE-6D51-4BE0-AB77-5D53D2D65E69}"/>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Oval 11">
              <a:extLst>
                <a:ext uri="{FF2B5EF4-FFF2-40B4-BE49-F238E27FC236}">
                  <a16:creationId xmlns:a16="http://schemas.microsoft.com/office/drawing/2014/main" id="{34196793-45DA-4D51-BD9F-8A2E3A66FF9A}"/>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0921ED9A-6D63-490D-9D71-355024CF78CA}"/>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7136A0AE-22B5-40CC-A9DF-5FFF596C45C5}"/>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131721864"/>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a:lnSpc>
                <a:spcPct val="100000"/>
              </a:lnSpc>
              <a:spcBef>
                <a:spcPct val="0"/>
              </a:spcBef>
              <a:buNone/>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tx1"/>
                </a:solidFill>
              </a:defRPr>
            </a:lvl1pPr>
          </a:lstStyle>
          <a:p>
            <a:pPr lvl="0"/>
            <a:r>
              <a:rPr lang="en-US"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830657104"/>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50809561"/>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a:lnSpc>
                <a:spcPct val="100000"/>
              </a:lnSpc>
            </a:pPr>
            <a:r>
              <a:rPr lang="en-US" noProof="0"/>
              <a:t>Click to edit Master title style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791417826"/>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Tree>
    <p:extLst>
      <p:ext uri="{BB962C8B-B14F-4D97-AF65-F5344CB8AC3E}">
        <p14:creationId xmlns:p14="http://schemas.microsoft.com/office/powerpoint/2010/main" val="4169354293"/>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466734411"/>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873491543"/>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002379"/>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51069831"/>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49070841"/>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Tree>
    <p:extLst>
      <p:ext uri="{BB962C8B-B14F-4D97-AF65-F5344CB8AC3E}">
        <p14:creationId xmlns:p14="http://schemas.microsoft.com/office/powerpoint/2010/main" val="3976986461"/>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75755E-C6F2-4105-B81D-5C5D1A26E765}" type="datetime1">
              <a:rPr lang="en-US" smtClean="0"/>
              <a:pPr/>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8" name="Group 7">
            <a:extLst>
              <a:ext uri="{FF2B5EF4-FFF2-40B4-BE49-F238E27FC236}">
                <a16:creationId xmlns:a16="http://schemas.microsoft.com/office/drawing/2014/main" id="{C3E5DA4A-2230-499B-BEA4-3815EF684280}"/>
              </a:ext>
            </a:extLst>
          </p:cNvPr>
          <p:cNvGrpSpPr/>
          <p:nvPr userDrawn="1"/>
        </p:nvGrpSpPr>
        <p:grpSpPr>
          <a:xfrm>
            <a:off x="0" y="6086479"/>
            <a:ext cx="12192000" cy="600974"/>
            <a:chOff x="0" y="6086479"/>
            <a:chExt cx="12192000" cy="600974"/>
          </a:xfrm>
        </p:grpSpPr>
        <p:sp>
          <p:nvSpPr>
            <p:cNvPr id="9" name="Rectangle 8">
              <a:extLst>
                <a:ext uri="{FF2B5EF4-FFF2-40B4-BE49-F238E27FC236}">
                  <a16:creationId xmlns:a16="http://schemas.microsoft.com/office/drawing/2014/main" id="{DBEB3230-6165-41E8-A07C-4BC81093BF9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00BAB713-4944-4FFF-9138-8A56674B6C69}"/>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1" name="Slide Number Placeholder 5">
            <a:extLst>
              <a:ext uri="{FF2B5EF4-FFF2-40B4-BE49-F238E27FC236}">
                <a16:creationId xmlns:a16="http://schemas.microsoft.com/office/drawing/2014/main" id="{CD2B98E9-0A54-4690-8EF3-7E08F5F40E7E}"/>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4038816109"/>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Tree>
    <p:extLst>
      <p:ext uri="{BB962C8B-B14F-4D97-AF65-F5344CB8AC3E}">
        <p14:creationId xmlns:p14="http://schemas.microsoft.com/office/powerpoint/2010/main" val="4294346599"/>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3D1B62-9DE2-44C2-8EC3-C010115A402B}" type="datetime1">
              <a:rPr lang="en-US" smtClean="0"/>
              <a:pPr/>
              <a:t>7/10/2021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10" name="Group 9">
            <a:extLst>
              <a:ext uri="{FF2B5EF4-FFF2-40B4-BE49-F238E27FC236}">
                <a16:creationId xmlns:a16="http://schemas.microsoft.com/office/drawing/2014/main" id="{939387E8-6051-4F8F-A8DB-7871644003B9}"/>
              </a:ext>
            </a:extLst>
          </p:cNvPr>
          <p:cNvGrpSpPr/>
          <p:nvPr userDrawn="1"/>
        </p:nvGrpSpPr>
        <p:grpSpPr>
          <a:xfrm>
            <a:off x="0" y="6086479"/>
            <a:ext cx="12192000" cy="600974"/>
            <a:chOff x="0" y="6086479"/>
            <a:chExt cx="12192000" cy="600974"/>
          </a:xfrm>
        </p:grpSpPr>
        <p:sp>
          <p:nvSpPr>
            <p:cNvPr id="11" name="Rectangle 10">
              <a:extLst>
                <a:ext uri="{FF2B5EF4-FFF2-40B4-BE49-F238E27FC236}">
                  <a16:creationId xmlns:a16="http://schemas.microsoft.com/office/drawing/2014/main" id="{E2BDEE80-4D57-4009-9106-A2192753A236}"/>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Oval 11">
              <a:extLst>
                <a:ext uri="{FF2B5EF4-FFF2-40B4-BE49-F238E27FC236}">
                  <a16:creationId xmlns:a16="http://schemas.microsoft.com/office/drawing/2014/main" id="{DF9A4713-E7A6-4593-81F7-3A2B8C3ABA5C}"/>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Slide Number Placeholder 5">
            <a:extLst>
              <a:ext uri="{FF2B5EF4-FFF2-40B4-BE49-F238E27FC236}">
                <a16:creationId xmlns:a16="http://schemas.microsoft.com/office/drawing/2014/main" id="{DCC73AB1-FF4A-4A51-97A2-27DB2BA47501}"/>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3427934695"/>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CC0546-D1D2-4AB2-98E5-5D61CFEF0C85}" type="datetime1">
              <a:rPr lang="en-US" smtClean="0"/>
              <a:pPr/>
              <a:t>7/10/2021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6" name="Group 5">
            <a:extLst>
              <a:ext uri="{FF2B5EF4-FFF2-40B4-BE49-F238E27FC236}">
                <a16:creationId xmlns:a16="http://schemas.microsoft.com/office/drawing/2014/main" id="{48AF1412-6DE0-4C0B-A08C-CD99BCFCFB0F}"/>
              </a:ext>
            </a:extLst>
          </p:cNvPr>
          <p:cNvGrpSpPr/>
          <p:nvPr userDrawn="1"/>
        </p:nvGrpSpPr>
        <p:grpSpPr>
          <a:xfrm>
            <a:off x="0" y="6086479"/>
            <a:ext cx="12192000" cy="600974"/>
            <a:chOff x="0" y="6086479"/>
            <a:chExt cx="12192000" cy="600974"/>
          </a:xfrm>
        </p:grpSpPr>
        <p:sp>
          <p:nvSpPr>
            <p:cNvPr id="7" name="Rectangle 6">
              <a:extLst>
                <a:ext uri="{FF2B5EF4-FFF2-40B4-BE49-F238E27FC236}">
                  <a16:creationId xmlns:a16="http://schemas.microsoft.com/office/drawing/2014/main" id="{E930AE57-D340-46A2-8FE2-7648CD94251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6774E384-B5E5-430C-A5B4-7E2DA64C498D}"/>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Slide Number Placeholder 5">
            <a:extLst>
              <a:ext uri="{FF2B5EF4-FFF2-40B4-BE49-F238E27FC236}">
                <a16:creationId xmlns:a16="http://schemas.microsoft.com/office/drawing/2014/main" id="{6F45F94A-8E83-4AED-972D-2918F69206A0}"/>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870151638"/>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7C3276-F5F3-4101-B89D-040CC50A5476}" type="datetime1">
              <a:rPr lang="en-US" smtClean="0"/>
              <a:pPr/>
              <a:t>7/10/2021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ctr"/>
            <a:fld id="{817179DE-9BF3-494C-804F-0C7C90AC8700}" type="slidenum">
              <a:rPr lang="en-US" noProof="0" smtClean="0"/>
              <a:pPr algn="ctr"/>
              <a:t>‹#›</a:t>
            </a:fld>
            <a:endParaRPr lang="en-US" noProof="0" dirty="0"/>
          </a:p>
        </p:txBody>
      </p:sp>
      <p:grpSp>
        <p:nvGrpSpPr>
          <p:cNvPr id="5" name="Group 4">
            <a:extLst>
              <a:ext uri="{FF2B5EF4-FFF2-40B4-BE49-F238E27FC236}">
                <a16:creationId xmlns:a16="http://schemas.microsoft.com/office/drawing/2014/main" id="{811A0FF2-122E-4AEA-9CB0-846BA779E51D}"/>
              </a:ext>
            </a:extLst>
          </p:cNvPr>
          <p:cNvGrpSpPr/>
          <p:nvPr userDrawn="1"/>
        </p:nvGrpSpPr>
        <p:grpSpPr>
          <a:xfrm>
            <a:off x="0" y="6086479"/>
            <a:ext cx="12192000" cy="600974"/>
            <a:chOff x="0" y="6086479"/>
            <a:chExt cx="12192000" cy="600974"/>
          </a:xfrm>
        </p:grpSpPr>
        <p:sp>
          <p:nvSpPr>
            <p:cNvPr id="6" name="Rectangle 5">
              <a:extLst>
                <a:ext uri="{FF2B5EF4-FFF2-40B4-BE49-F238E27FC236}">
                  <a16:creationId xmlns:a16="http://schemas.microsoft.com/office/drawing/2014/main" id="{5F9558A9-5AD9-45F6-9985-FC64E471AEF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2A28394-28F3-483D-9CBE-352B0A3B6075}"/>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704982848"/>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1B55D1-C2DC-4F13-8F25-54A0A1CE7AD3}" type="datetime1">
              <a:rPr lang="en-US" smtClean="0"/>
              <a:pPr/>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8" name="Group 7">
            <a:extLst>
              <a:ext uri="{FF2B5EF4-FFF2-40B4-BE49-F238E27FC236}">
                <a16:creationId xmlns:a16="http://schemas.microsoft.com/office/drawing/2014/main" id="{02BB92A3-8EDB-4830-B6E8-9DCA3C8BDB4B}"/>
              </a:ext>
            </a:extLst>
          </p:cNvPr>
          <p:cNvGrpSpPr/>
          <p:nvPr userDrawn="1"/>
        </p:nvGrpSpPr>
        <p:grpSpPr>
          <a:xfrm>
            <a:off x="0" y="6086479"/>
            <a:ext cx="12192000" cy="600974"/>
            <a:chOff x="0" y="6086479"/>
            <a:chExt cx="12192000" cy="600974"/>
          </a:xfrm>
        </p:grpSpPr>
        <p:sp>
          <p:nvSpPr>
            <p:cNvPr id="9" name="Rectangle 8">
              <a:extLst>
                <a:ext uri="{FF2B5EF4-FFF2-40B4-BE49-F238E27FC236}">
                  <a16:creationId xmlns:a16="http://schemas.microsoft.com/office/drawing/2014/main" id="{2601E052-F4BF-48C4-A431-544944CAB0BE}"/>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E69F28CE-B833-493D-911F-6DB1BE394626}"/>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1" name="Slide Number Placeholder 5">
            <a:extLst>
              <a:ext uri="{FF2B5EF4-FFF2-40B4-BE49-F238E27FC236}">
                <a16:creationId xmlns:a16="http://schemas.microsoft.com/office/drawing/2014/main" id="{57B808D5-993E-402D-929C-A7689F4AA54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3854896512"/>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179B44-C315-431A-8AB1-F457530660CE}" type="datetime1">
              <a:rPr lang="en-US" smtClean="0"/>
              <a:pPr/>
              <a:t>7/10/2021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8" name="Group 7">
            <a:extLst>
              <a:ext uri="{FF2B5EF4-FFF2-40B4-BE49-F238E27FC236}">
                <a16:creationId xmlns:a16="http://schemas.microsoft.com/office/drawing/2014/main" id="{943C597A-460C-4D98-8C46-CF76C3CBC521}"/>
              </a:ext>
            </a:extLst>
          </p:cNvPr>
          <p:cNvGrpSpPr/>
          <p:nvPr userDrawn="1"/>
        </p:nvGrpSpPr>
        <p:grpSpPr>
          <a:xfrm>
            <a:off x="0" y="6086479"/>
            <a:ext cx="12192000" cy="600974"/>
            <a:chOff x="0" y="6086479"/>
            <a:chExt cx="12192000" cy="600974"/>
          </a:xfrm>
        </p:grpSpPr>
        <p:sp>
          <p:nvSpPr>
            <p:cNvPr id="9" name="Rectangle 8">
              <a:extLst>
                <a:ext uri="{FF2B5EF4-FFF2-40B4-BE49-F238E27FC236}">
                  <a16:creationId xmlns:a16="http://schemas.microsoft.com/office/drawing/2014/main" id="{A77C64F5-B041-4D6A-91DD-A866E95EB1CE}"/>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Oval 9">
              <a:extLst>
                <a:ext uri="{FF2B5EF4-FFF2-40B4-BE49-F238E27FC236}">
                  <a16:creationId xmlns:a16="http://schemas.microsoft.com/office/drawing/2014/main" id="{F09D40DD-CBE6-4A60-9DA7-CDE4D3F1E26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1" name="Slide Number Placeholder 5">
            <a:extLst>
              <a:ext uri="{FF2B5EF4-FFF2-40B4-BE49-F238E27FC236}">
                <a16:creationId xmlns:a16="http://schemas.microsoft.com/office/drawing/2014/main" id="{F58FEF21-3E35-4CE1-85B8-EEAE8B090C83}"/>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3667063756"/>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E934800-D5ED-45F6-94FB-DA3138B4FB1A}" type="datetime1">
              <a:rPr lang="en-US" smtClean="0"/>
              <a:pPr/>
              <a:t>7/10/2021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499012366"/>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44" r:id="rId20"/>
    <p:sldLayoutId id="2147483745" r:id="rId21"/>
    <p:sldLayoutId id="2147483746" r:id="rId22"/>
    <p:sldLayoutId id="2147483660" r:id="rId23"/>
    <p:sldLayoutId id="2147483661" r:id="rId24"/>
    <p:sldLayoutId id="2147483662" r:id="rId25"/>
    <p:sldLayoutId id="2147483664" r:id="rId26"/>
    <p:sldLayoutId id="2147483665" r:id="rId27"/>
    <p:sldLayoutId id="2147483666" r:id="rId28"/>
    <p:sldLayoutId id="2147483667" r:id="rId29"/>
    <p:sldLayoutId id="2147483668" r:id="rId30"/>
    <p:sldLayoutId id="2147483670" r:id="rId31"/>
    <p:sldLayoutId id="2147483669" r:id="rId32"/>
    <p:sldLayoutId id="2147483671" r:id="rId33"/>
    <p:sldLayoutId id="2147483672" r:id="rId34"/>
    <p:sldLayoutId id="2147483673" r:id="rId35"/>
    <p:sldLayoutId id="2147483674" r:id="rId36"/>
    <p:sldLayoutId id="2147483675" r:id="rId37"/>
    <p:sldLayoutId id="2147483676" r:id="rId38"/>
    <p:sldLayoutId id="2147483677" r:id="rId39"/>
    <p:sldLayoutId id="2147483678" r:id="rId40"/>
  </p:sldLayoutIdLst>
  <mc:AlternateContent xmlns:mc="http://schemas.openxmlformats.org/markup-compatibility/2006" xmlns:p14="http://schemas.microsoft.com/office/powerpoint/2010/main">
    <mc:Choice Requires="p14">
      <p:transition p14:dur="10" advTm="60000"/>
    </mc:Choice>
    <mc:Fallback xmlns="">
      <p:transition advTm="60000"/>
    </mc:Fallback>
  </mc:AlternateConten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https://pixabay.com/en/mobile-mobile-phone-smartphone-icon-1976104/"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CAE8BC0-D4BA-4248-8CA7-DBAAD400BDA5}"/>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2273"/>
          <a:stretch>
            <a:fillRect/>
          </a:stretch>
        </p:blipFill>
        <p:spPr>
          <a:xfrm>
            <a:off x="277091" y="0"/>
            <a:ext cx="12496800" cy="6858000"/>
          </a:xfrm>
          <a:prstGeom prst="rect">
            <a:avLst/>
          </a:prstGeom>
          <a:solidFill>
            <a:srgbClr val="000000">
              <a:shade val="95000"/>
            </a:srgbClr>
          </a:solidFill>
          <a:ln w="444500" cap="sq">
            <a:solidFill>
              <a:srgbClr val="0D0847"/>
            </a:solidFill>
            <a:miter lim="800000"/>
          </a:ln>
          <a:effectLst>
            <a:outerShdw blurRad="254000" dist="190500" dir="2700000" sy="90000" algn="bl" rotWithShape="0">
              <a:srgbClr val="000000">
                <a:alpha val="40000"/>
              </a:srgbClr>
            </a:outerShdw>
          </a:effectLst>
        </p:spPr>
      </p:pic>
      <p:sp>
        <p:nvSpPr>
          <p:cNvPr id="3" name="Title 2">
            <a:extLst>
              <a:ext uri="{FF2B5EF4-FFF2-40B4-BE49-F238E27FC236}">
                <a16:creationId xmlns:a16="http://schemas.microsoft.com/office/drawing/2014/main" id="{7131854E-26C7-4A73-85C2-351E909D1EFD}"/>
              </a:ext>
            </a:extLst>
          </p:cNvPr>
          <p:cNvSpPr>
            <a:spLocks noGrp="1"/>
          </p:cNvSpPr>
          <p:nvPr>
            <p:ph type="title"/>
          </p:nvPr>
        </p:nvSpPr>
        <p:spPr>
          <a:xfrm>
            <a:off x="6170696" y="2860897"/>
            <a:ext cx="6592824" cy="3748596"/>
          </a:xfrm>
        </p:spPr>
        <p:txBody>
          <a:bodyPr/>
          <a:lstStyle/>
          <a:p>
            <a:r>
              <a:rPr lang="en-US" sz="4000" b="1" dirty="0">
                <a:solidFill>
                  <a:srgbClr val="0D3047"/>
                </a:solidFill>
                <a:latin typeface="+mn-lt"/>
              </a:rPr>
              <a:t>TEAM TECHNO-SPARK</a:t>
            </a:r>
            <a:br>
              <a:rPr lang="en-US" sz="4000" b="1" dirty="0">
                <a:solidFill>
                  <a:srgbClr val="0D3047"/>
                </a:solidFill>
                <a:latin typeface="+mn-lt"/>
              </a:rPr>
            </a:br>
            <a:br>
              <a:rPr lang="en-US" sz="4000" b="1" dirty="0">
                <a:solidFill>
                  <a:srgbClr val="0D3047"/>
                </a:solidFill>
                <a:latin typeface="+mn-lt"/>
              </a:rPr>
            </a:br>
            <a:r>
              <a:rPr lang="en-US" sz="2400" u="sng" dirty="0">
                <a:solidFill>
                  <a:srgbClr val="0D3047"/>
                </a:solidFill>
                <a:latin typeface="+mn-lt"/>
              </a:rPr>
              <a:t>EFFORTS</a:t>
            </a:r>
            <a:r>
              <a:rPr lang="en-US" sz="2400" dirty="0">
                <a:solidFill>
                  <a:srgbClr val="0D3047"/>
                </a:solidFill>
                <a:latin typeface="+mn-lt"/>
              </a:rPr>
              <a:t>:</a:t>
            </a:r>
            <a:br>
              <a:rPr lang="en-US" sz="2400" dirty="0">
                <a:solidFill>
                  <a:srgbClr val="0D3047"/>
                </a:solidFill>
                <a:latin typeface="+mn-lt"/>
              </a:rPr>
            </a:br>
            <a:r>
              <a:rPr lang="en-US" sz="2400" dirty="0">
                <a:solidFill>
                  <a:srgbClr val="0D3047"/>
                </a:solidFill>
                <a:latin typeface="+mn-lt"/>
              </a:rPr>
              <a:t>Rutika Bhakre</a:t>
            </a:r>
            <a:br>
              <a:rPr lang="en-US" sz="2400" dirty="0">
                <a:solidFill>
                  <a:srgbClr val="0D3047"/>
                </a:solidFill>
                <a:latin typeface="+mn-lt"/>
              </a:rPr>
            </a:br>
            <a:r>
              <a:rPr lang="en-US" sz="2400" dirty="0">
                <a:solidFill>
                  <a:srgbClr val="0D3047"/>
                </a:solidFill>
                <a:latin typeface="+mn-lt"/>
              </a:rPr>
              <a:t>Shital Swami</a:t>
            </a:r>
            <a:br>
              <a:rPr lang="en-US" sz="2400" dirty="0">
                <a:solidFill>
                  <a:srgbClr val="0D3047"/>
                </a:solidFill>
                <a:latin typeface="+mn-lt"/>
              </a:rPr>
            </a:br>
            <a:r>
              <a:rPr lang="en-US" sz="2400" dirty="0">
                <a:solidFill>
                  <a:srgbClr val="0D3047"/>
                </a:solidFill>
                <a:latin typeface="+mn-lt"/>
              </a:rPr>
              <a:t>Shraddha Kakade</a:t>
            </a:r>
            <a:br>
              <a:rPr lang="en-US" sz="2400" dirty="0">
                <a:solidFill>
                  <a:srgbClr val="0D3047"/>
                </a:solidFill>
                <a:latin typeface="+mn-lt"/>
              </a:rPr>
            </a:br>
            <a:r>
              <a:rPr lang="en-US" sz="2400" dirty="0">
                <a:solidFill>
                  <a:srgbClr val="0D3047"/>
                </a:solidFill>
                <a:latin typeface="+mn-lt"/>
              </a:rPr>
              <a:t>Sristi Prasad</a:t>
            </a:r>
            <a:br>
              <a:rPr lang="en-US" sz="2400" dirty="0">
                <a:solidFill>
                  <a:srgbClr val="0D3047"/>
                </a:solidFill>
                <a:latin typeface="+mn-lt"/>
              </a:rPr>
            </a:br>
            <a:r>
              <a:rPr lang="en-US" sz="2400" dirty="0">
                <a:solidFill>
                  <a:srgbClr val="0D3047"/>
                </a:solidFill>
                <a:latin typeface="+mn-lt"/>
              </a:rPr>
              <a:t>Suyash Awathe</a:t>
            </a:r>
            <a:br>
              <a:rPr lang="en-US" sz="2400" dirty="0">
                <a:solidFill>
                  <a:schemeClr val="accent5">
                    <a:lumMod val="75000"/>
                  </a:schemeClr>
                </a:solidFill>
              </a:rPr>
            </a:br>
            <a:endParaRPr lang="en-IN" sz="2400" dirty="0">
              <a:solidFill>
                <a:schemeClr val="accent5">
                  <a:lumMod val="75000"/>
                </a:schemeClr>
              </a:solidFill>
            </a:endParaRPr>
          </a:p>
        </p:txBody>
      </p:sp>
      <p:sp>
        <p:nvSpPr>
          <p:cNvPr id="8" name="TextBox 7">
            <a:extLst>
              <a:ext uri="{FF2B5EF4-FFF2-40B4-BE49-F238E27FC236}">
                <a16:creationId xmlns:a16="http://schemas.microsoft.com/office/drawing/2014/main" id="{56F8DF7D-2929-456F-ACA4-255A99D43CFE}"/>
              </a:ext>
            </a:extLst>
          </p:cNvPr>
          <p:cNvSpPr txBox="1"/>
          <p:nvPr/>
        </p:nvSpPr>
        <p:spPr>
          <a:xfrm>
            <a:off x="5624515" y="304263"/>
            <a:ext cx="6642306" cy="861774"/>
          </a:xfrm>
          <a:prstGeom prst="rect">
            <a:avLst/>
          </a:prstGeom>
          <a:noFill/>
        </p:spPr>
        <p:txBody>
          <a:bodyPr wrap="square" rtlCol="0">
            <a:spAutoFit/>
          </a:bodyPr>
          <a:lstStyle/>
          <a:p>
            <a:r>
              <a:rPr lang="en-US" sz="3200" b="1" dirty="0">
                <a:ln w="0"/>
                <a:solidFill>
                  <a:srgbClr val="002060"/>
                </a:solidFill>
                <a:effectLst>
                  <a:outerShdw blurRad="38100" dist="19050" dir="2700000" algn="tl" rotWithShape="0">
                    <a:schemeClr val="dk1">
                      <a:alpha val="40000"/>
                    </a:schemeClr>
                  </a:outerShdw>
                </a:effectLst>
                <a:latin typeface="+mj-lt"/>
              </a:rPr>
              <a:t>H-SOCIAL CREATOR COMPETITION</a:t>
            </a:r>
          </a:p>
          <a:p>
            <a:endParaRPr lang="en-US" dirty="0"/>
          </a:p>
        </p:txBody>
      </p:sp>
      <p:grpSp>
        <p:nvGrpSpPr>
          <p:cNvPr id="9" name="Group 8">
            <a:extLst>
              <a:ext uri="{FF2B5EF4-FFF2-40B4-BE49-F238E27FC236}">
                <a16:creationId xmlns:a16="http://schemas.microsoft.com/office/drawing/2014/main" id="{33ABB8C9-4835-49D5-8CAC-41633325E905}"/>
              </a:ext>
              <a:ext uri="{C183D7F6-B498-43B3-948B-1728B52AA6E4}">
                <adec:decorative xmlns:adec="http://schemas.microsoft.com/office/drawing/2017/decorative" val="1"/>
              </a:ext>
            </a:extLst>
          </p:cNvPr>
          <p:cNvGrpSpPr/>
          <p:nvPr/>
        </p:nvGrpSpPr>
        <p:grpSpPr>
          <a:xfrm>
            <a:off x="5333993" y="1605352"/>
            <a:ext cx="7606152" cy="566927"/>
            <a:chOff x="-526521" y="3808320"/>
            <a:chExt cx="8359729" cy="2547440"/>
          </a:xfrm>
        </p:grpSpPr>
        <p:sp>
          <p:nvSpPr>
            <p:cNvPr id="10" name="Freeform: Shape 9">
              <a:extLst>
                <a:ext uri="{FF2B5EF4-FFF2-40B4-BE49-F238E27FC236}">
                  <a16:creationId xmlns:a16="http://schemas.microsoft.com/office/drawing/2014/main" id="{5E7A5B34-ED3F-42B8-A56E-DA828AA3EF0F}"/>
                </a:ext>
                <a:ext uri="{C183D7F6-B498-43B3-948B-1728B52AA6E4}">
                  <adec:decorative xmlns:adec="http://schemas.microsoft.com/office/drawing/2017/decorative" val="1"/>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4FA7112A-161E-461E-B90D-2D9EAE55036E}"/>
                </a:ext>
                <a:ext uri="{C183D7F6-B498-43B3-948B-1728B52AA6E4}">
                  <adec:decorative xmlns:adec="http://schemas.microsoft.com/office/drawing/2017/decorative" val="1"/>
                </a:ext>
              </a:extLst>
            </p:cNvPr>
            <p:cNvSpPr/>
            <p:nvPr/>
          </p:nvSpPr>
          <p:spPr>
            <a:xfrm>
              <a:off x="-526521" y="4081493"/>
              <a:ext cx="7939001" cy="2087494"/>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000" b="1" dirty="0">
                  <a:latin typeface="+mj-lt"/>
                </a:rPr>
                <a:t>ENVIORNMENT INNOVATION</a:t>
              </a:r>
            </a:p>
          </p:txBody>
        </p:sp>
      </p:grpSp>
      <p:pic>
        <p:nvPicPr>
          <p:cNvPr id="12" name="Picture 11">
            <a:extLst>
              <a:ext uri="{FF2B5EF4-FFF2-40B4-BE49-F238E27FC236}">
                <a16:creationId xmlns:a16="http://schemas.microsoft.com/office/drawing/2014/main" id="{C0132B15-5729-4A61-9713-B7752AE2B803}"/>
              </a:ext>
            </a:extLst>
          </p:cNvPr>
          <p:cNvPicPr>
            <a:picLocks noChangeAspect="1"/>
          </p:cNvPicPr>
          <p:nvPr/>
        </p:nvPicPr>
        <p:blipFill rotWithShape="1">
          <a:blip r:embed="rId5">
            <a:duotone>
              <a:prstClr val="black"/>
              <a:schemeClr val="accent1">
                <a:tint val="45000"/>
                <a:satMod val="400000"/>
              </a:schemeClr>
            </a:duotone>
          </a:blip>
          <a:srcRect r="11291"/>
          <a:stretch/>
        </p:blipFill>
        <p:spPr>
          <a:xfrm>
            <a:off x="6897950" y="2128462"/>
            <a:ext cx="3675355" cy="566927"/>
          </a:xfrm>
          <a:prstGeom prst="rect">
            <a:avLst/>
          </a:prstGeom>
        </p:spPr>
      </p:pic>
    </p:spTree>
    <p:extLst>
      <p:ext uri="{BB962C8B-B14F-4D97-AF65-F5344CB8AC3E}">
        <p14:creationId xmlns:p14="http://schemas.microsoft.com/office/powerpoint/2010/main" val="1272703289"/>
      </p:ext>
    </p:extLst>
  </p:cSld>
  <p:clrMapOvr>
    <a:masterClrMapping/>
  </p:clrMapOvr>
  <mc:AlternateContent xmlns:mc="http://schemas.openxmlformats.org/markup-compatibility/2006" xmlns:p14="http://schemas.microsoft.com/office/powerpoint/2010/main">
    <mc:Choice Requires="p14">
      <p:transition p14:dur="10" advTm="15000"/>
    </mc:Choice>
    <mc:Fallback xmlns="">
      <p:transition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ACEB256-4CAD-469F-8508-8B538331CA47}"/>
              </a:ext>
            </a:extLst>
          </p:cNvPr>
          <p:cNvPicPr>
            <a:picLocks noChangeAspect="1"/>
          </p:cNvPicPr>
          <p:nvPr/>
        </p:nvPicPr>
        <p:blipFill>
          <a:blip r:embed="rId3"/>
          <a:stretch>
            <a:fillRect/>
          </a:stretch>
        </p:blipFill>
        <p:spPr>
          <a:xfrm>
            <a:off x="4274" y="238198"/>
            <a:ext cx="7892822" cy="841321"/>
          </a:xfrm>
          <a:prstGeom prst="rect">
            <a:avLst/>
          </a:prstGeom>
        </p:spPr>
      </p:pic>
      <p:sp>
        <p:nvSpPr>
          <p:cNvPr id="2" name="Title 1">
            <a:extLst>
              <a:ext uri="{FF2B5EF4-FFF2-40B4-BE49-F238E27FC236}">
                <a16:creationId xmlns:a16="http://schemas.microsoft.com/office/drawing/2014/main" id="{C724E6C1-B1C5-40C3-9B90-EF2666FB1C28}"/>
              </a:ext>
            </a:extLst>
          </p:cNvPr>
          <p:cNvSpPr>
            <a:spLocks noGrp="1"/>
          </p:cNvSpPr>
          <p:nvPr>
            <p:ph type="title"/>
          </p:nvPr>
        </p:nvSpPr>
        <p:spPr>
          <a:xfrm>
            <a:off x="285226" y="442858"/>
            <a:ext cx="11415347" cy="432000"/>
          </a:xfrm>
        </p:spPr>
        <p:txBody>
          <a:bodyPr>
            <a:normAutofit fontScale="90000"/>
          </a:bodyPr>
          <a:lstStyle/>
          <a:p>
            <a:r>
              <a:rPr lang="en-US" b="1" u="sng" dirty="0">
                <a:solidFill>
                  <a:schemeClr val="tx2">
                    <a:lumMod val="20000"/>
                    <a:lumOff val="80000"/>
                  </a:schemeClr>
                </a:solidFill>
              </a:rPr>
              <a:t>TECHNOLOGY STACK</a:t>
            </a:r>
          </a:p>
        </p:txBody>
      </p:sp>
      <p:sp>
        <p:nvSpPr>
          <p:cNvPr id="3" name="Content Placeholder 2">
            <a:extLst>
              <a:ext uri="{FF2B5EF4-FFF2-40B4-BE49-F238E27FC236}">
                <a16:creationId xmlns:a16="http://schemas.microsoft.com/office/drawing/2014/main" id="{F350F641-F6F8-461C-9C2D-07E416875818}"/>
              </a:ext>
            </a:extLst>
          </p:cNvPr>
          <p:cNvSpPr>
            <a:spLocks noGrp="1"/>
          </p:cNvSpPr>
          <p:nvPr>
            <p:ph idx="1"/>
          </p:nvPr>
        </p:nvSpPr>
        <p:spPr>
          <a:xfrm>
            <a:off x="744396" y="2463936"/>
            <a:ext cx="3726003" cy="3632064"/>
          </a:xfrm>
          <a:prstGeom prst="rightArrowCallout">
            <a:avLst>
              <a:gd name="adj1" fmla="val 50000"/>
              <a:gd name="adj2" fmla="val 25000"/>
              <a:gd name="adj3" fmla="val 29215"/>
              <a:gd name="adj4" fmla="val 80487"/>
            </a:avLst>
          </a:prstGeom>
        </p:spPr>
        <p:txBody>
          <a:bodyPr>
            <a:normAutofit/>
          </a:bodyPr>
          <a:lstStyle/>
          <a:p>
            <a:endParaRPr lang="en-IN" sz="2400" dirty="0">
              <a:solidFill>
                <a:schemeClr val="tx1">
                  <a:lumMod val="95000"/>
                  <a:lumOff val="5000"/>
                </a:schemeClr>
              </a:solidFill>
            </a:endParaRPr>
          </a:p>
          <a:p>
            <a:pPr>
              <a:buNone/>
            </a:pPr>
            <a:endParaRPr lang="en-IN" sz="2400" dirty="0">
              <a:solidFill>
                <a:schemeClr val="tx1">
                  <a:lumMod val="95000"/>
                  <a:lumOff val="5000"/>
                </a:schemeClr>
              </a:solidFill>
            </a:endParaRPr>
          </a:p>
          <a:p>
            <a:r>
              <a:rPr lang="en-IN" sz="2400" dirty="0">
                <a:solidFill>
                  <a:schemeClr val="tx1">
                    <a:lumMod val="95000"/>
                    <a:lumOff val="5000"/>
                  </a:schemeClr>
                </a:solidFill>
              </a:rPr>
              <a:t>XML</a:t>
            </a:r>
          </a:p>
          <a:p>
            <a:r>
              <a:rPr lang="en-IN" sz="2400" dirty="0">
                <a:solidFill>
                  <a:schemeClr val="tx1">
                    <a:lumMod val="95000"/>
                    <a:lumOff val="5000"/>
                  </a:schemeClr>
                </a:solidFill>
              </a:rPr>
              <a:t>JAVASCRIPT</a:t>
            </a:r>
          </a:p>
        </p:txBody>
      </p:sp>
      <p:sp>
        <p:nvSpPr>
          <p:cNvPr id="5" name="Text Placeholder 4">
            <a:extLst>
              <a:ext uri="{FF2B5EF4-FFF2-40B4-BE49-F238E27FC236}">
                <a16:creationId xmlns:a16="http://schemas.microsoft.com/office/drawing/2014/main" id="{1B9D7DA5-9DA5-4EDA-AAC1-B5A593D730C3}"/>
              </a:ext>
            </a:extLst>
          </p:cNvPr>
          <p:cNvSpPr>
            <a:spLocks noGrp="1"/>
          </p:cNvSpPr>
          <p:nvPr>
            <p:ph type="body" sz="quarter" idx="12"/>
          </p:nvPr>
        </p:nvSpPr>
        <p:spPr>
          <a:xfrm>
            <a:off x="4613985" y="2463800"/>
            <a:ext cx="3726469" cy="3687617"/>
          </a:xfrm>
          <a:prstGeom prst="rightArrowCallout">
            <a:avLst>
              <a:gd name="adj1" fmla="val 50000"/>
              <a:gd name="adj2" fmla="val 25000"/>
              <a:gd name="adj3" fmla="val 26637"/>
              <a:gd name="adj4" fmla="val 80493"/>
            </a:avLst>
          </a:prstGeom>
        </p:spPr>
        <p:txBody>
          <a:bodyPr>
            <a:noAutofit/>
          </a:bodyPr>
          <a:lstStyle/>
          <a:p>
            <a:r>
              <a:rPr lang="en-IN" sz="1600" dirty="0">
                <a:solidFill>
                  <a:schemeClr val="tx1"/>
                </a:solidFill>
              </a:rPr>
              <a:t>KOTLIN PROGRAMMING</a:t>
            </a:r>
          </a:p>
          <a:p>
            <a:r>
              <a:rPr lang="en-IN" sz="1600" dirty="0">
                <a:solidFill>
                  <a:schemeClr val="tx1"/>
                </a:solidFill>
              </a:rPr>
              <a:t>DART PROGRAMMING</a:t>
            </a:r>
          </a:p>
          <a:p>
            <a:r>
              <a:rPr lang="en-IN" sz="1600" dirty="0">
                <a:solidFill>
                  <a:schemeClr val="tx1"/>
                </a:solidFill>
              </a:rPr>
              <a:t>SWIFT PROGRAMMING</a:t>
            </a:r>
          </a:p>
          <a:p>
            <a:r>
              <a:rPr lang="en-IN" sz="1600" dirty="0">
                <a:solidFill>
                  <a:schemeClr val="tx1"/>
                </a:solidFill>
              </a:rPr>
              <a:t>USED FLUTTER FOR ANDROID  AND IOS APPLICATION</a:t>
            </a:r>
          </a:p>
          <a:p>
            <a:r>
              <a:rPr lang="en-IN" sz="1600" dirty="0">
                <a:solidFill>
                  <a:schemeClr val="tx1"/>
                </a:solidFill>
              </a:rPr>
              <a:t>GOOGLE MAP API</a:t>
            </a:r>
          </a:p>
          <a:p>
            <a:r>
              <a:rPr lang="en-IN" sz="1600" dirty="0">
                <a:solidFill>
                  <a:schemeClr val="tx1"/>
                </a:solidFill>
              </a:rPr>
              <a:t>BLUETOOTH APIs</a:t>
            </a:r>
          </a:p>
          <a:p>
            <a:r>
              <a:rPr lang="en-IN" sz="1600" dirty="0">
                <a:solidFill>
                  <a:schemeClr val="tx1"/>
                </a:solidFill>
              </a:rPr>
              <a:t>POSTGRESQL</a:t>
            </a:r>
          </a:p>
          <a:p>
            <a:r>
              <a:rPr lang="en-IN" sz="1600" dirty="0">
                <a:solidFill>
                  <a:schemeClr val="tx1"/>
                </a:solidFill>
              </a:rPr>
              <a:t>DISTANCE MATRIX API</a:t>
            </a:r>
          </a:p>
        </p:txBody>
      </p:sp>
      <p:sp>
        <p:nvSpPr>
          <p:cNvPr id="6" name="Text Placeholder 5">
            <a:extLst>
              <a:ext uri="{FF2B5EF4-FFF2-40B4-BE49-F238E27FC236}">
                <a16:creationId xmlns:a16="http://schemas.microsoft.com/office/drawing/2014/main" id="{4B29415E-FF87-4959-B427-0EA155C16B64}"/>
              </a:ext>
            </a:extLst>
          </p:cNvPr>
          <p:cNvSpPr>
            <a:spLocks noGrp="1"/>
          </p:cNvSpPr>
          <p:nvPr>
            <p:ph type="body" sz="quarter" idx="13"/>
          </p:nvPr>
        </p:nvSpPr>
        <p:spPr>
          <a:xfrm>
            <a:off x="8483985" y="2463801"/>
            <a:ext cx="3084560" cy="3618344"/>
          </a:xfrm>
        </p:spPr>
        <p:txBody>
          <a:bodyPr>
            <a:normAutofit/>
          </a:bodyPr>
          <a:lstStyle/>
          <a:p>
            <a:endParaRPr lang="en-IN" sz="2400" dirty="0"/>
          </a:p>
          <a:p>
            <a:r>
              <a:rPr lang="en-IN" sz="2400" dirty="0"/>
              <a:t>Application Hosted on Heroku server.</a:t>
            </a:r>
          </a:p>
          <a:p>
            <a:r>
              <a:rPr lang="en-IN" sz="2400" dirty="0"/>
              <a:t>For Storages FIREBASE.</a:t>
            </a:r>
          </a:p>
        </p:txBody>
      </p:sp>
      <p:sp>
        <p:nvSpPr>
          <p:cNvPr id="8" name="Text Placeholder 7">
            <a:extLst>
              <a:ext uri="{FF2B5EF4-FFF2-40B4-BE49-F238E27FC236}">
                <a16:creationId xmlns:a16="http://schemas.microsoft.com/office/drawing/2014/main" id="{E869ACF9-B7F9-4774-B207-2EF789711513}"/>
              </a:ext>
            </a:extLst>
          </p:cNvPr>
          <p:cNvSpPr>
            <a:spLocks noGrp="1"/>
          </p:cNvSpPr>
          <p:nvPr>
            <p:ph type="body" sz="quarter" idx="26"/>
          </p:nvPr>
        </p:nvSpPr>
        <p:spPr>
          <a:xfrm>
            <a:off x="807463" y="1586182"/>
            <a:ext cx="2628464" cy="648000"/>
          </a:xfrm>
          <a:ln>
            <a:solidFill>
              <a:schemeClr val="tx2"/>
            </a:solidFill>
          </a:ln>
        </p:spPr>
        <p:txBody>
          <a:bodyPr anchor="ctr">
            <a:normAutofit/>
          </a:bodyPr>
          <a:lstStyle/>
          <a:p>
            <a:pPr algn="ctr"/>
            <a:r>
              <a:rPr lang="en-IN" dirty="0"/>
              <a:t>FRONT-END</a:t>
            </a:r>
          </a:p>
        </p:txBody>
      </p:sp>
      <p:sp>
        <p:nvSpPr>
          <p:cNvPr id="9" name="Text Placeholder 8">
            <a:extLst>
              <a:ext uri="{FF2B5EF4-FFF2-40B4-BE49-F238E27FC236}">
                <a16:creationId xmlns:a16="http://schemas.microsoft.com/office/drawing/2014/main" id="{3A2613D7-9904-47E7-A848-78E09B4F4A05}"/>
              </a:ext>
            </a:extLst>
          </p:cNvPr>
          <p:cNvSpPr>
            <a:spLocks noGrp="1"/>
          </p:cNvSpPr>
          <p:nvPr>
            <p:ph type="body" sz="quarter" idx="27"/>
          </p:nvPr>
        </p:nvSpPr>
        <p:spPr>
          <a:xfrm>
            <a:off x="4608211" y="1586181"/>
            <a:ext cx="2790116" cy="648000"/>
          </a:xfrm>
          <a:ln>
            <a:solidFill>
              <a:schemeClr val="tx2">
                <a:lumMod val="20000"/>
                <a:lumOff val="80000"/>
              </a:schemeClr>
            </a:solidFill>
          </a:ln>
        </p:spPr>
        <p:txBody>
          <a:bodyPr anchor="ctr">
            <a:normAutofit/>
          </a:bodyPr>
          <a:lstStyle/>
          <a:p>
            <a:r>
              <a:rPr lang="en-IN" dirty="0"/>
              <a:t>BACK-END</a:t>
            </a:r>
          </a:p>
        </p:txBody>
      </p:sp>
      <p:sp>
        <p:nvSpPr>
          <p:cNvPr id="10" name="Text Placeholder 9">
            <a:extLst>
              <a:ext uri="{FF2B5EF4-FFF2-40B4-BE49-F238E27FC236}">
                <a16:creationId xmlns:a16="http://schemas.microsoft.com/office/drawing/2014/main" id="{FCAA0F0E-6B7F-4145-A8E2-90DC4D675786}"/>
              </a:ext>
            </a:extLst>
          </p:cNvPr>
          <p:cNvSpPr>
            <a:spLocks noGrp="1"/>
          </p:cNvSpPr>
          <p:nvPr>
            <p:ph type="body" sz="quarter" idx="28"/>
          </p:nvPr>
        </p:nvSpPr>
        <p:spPr>
          <a:xfrm>
            <a:off x="8494602" y="1586181"/>
            <a:ext cx="3032380" cy="648000"/>
          </a:xfrm>
          <a:ln>
            <a:solidFill>
              <a:schemeClr val="tx2">
                <a:lumMod val="20000"/>
                <a:lumOff val="80000"/>
              </a:schemeClr>
            </a:solidFill>
          </a:ln>
        </p:spPr>
        <p:txBody>
          <a:bodyPr anchor="ctr">
            <a:normAutofit/>
          </a:bodyPr>
          <a:lstStyle/>
          <a:p>
            <a:r>
              <a:rPr lang="en-IN" dirty="0"/>
              <a:t>SERVER</a:t>
            </a:r>
          </a:p>
        </p:txBody>
      </p:sp>
    </p:spTree>
    <p:extLst>
      <p:ext uri="{BB962C8B-B14F-4D97-AF65-F5344CB8AC3E}">
        <p14:creationId xmlns:p14="http://schemas.microsoft.com/office/powerpoint/2010/main" val="3635933895"/>
      </p:ext>
    </p:extLst>
  </p:cSld>
  <p:clrMapOvr>
    <a:masterClrMapping/>
  </p:clrMapOvr>
  <mc:AlternateContent xmlns:mc="http://schemas.openxmlformats.org/markup-compatibility/2006" xmlns:p14="http://schemas.microsoft.com/office/powerpoint/2010/main">
    <mc:Choice Requires="p14">
      <p:transition p14:dur="10" advTm="30000"/>
    </mc:Choice>
    <mc:Fallback xmlns="">
      <p:transition advTm="3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9525" y="-29210"/>
            <a:ext cx="12239625" cy="6886575"/>
          </a:xfrm>
          <a:prstGeom prst="rect">
            <a:avLst/>
          </a:prstGeom>
          <a:solidFill>
            <a:srgbClr val="1142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852805" y="109182"/>
            <a:ext cx="10515600" cy="968991"/>
          </a:xfrm>
          <a:ln>
            <a:solidFill>
              <a:schemeClr val="tx1"/>
            </a:solidFill>
          </a:ln>
        </p:spPr>
        <p:txBody>
          <a:bodyPr>
            <a:noAutofit/>
          </a:bodyPr>
          <a:lstStyle/>
          <a:p>
            <a:pPr algn="ctr"/>
            <a:r>
              <a:rPr lang="en-IN" altLang="en-US" sz="7200" b="1" dirty="0">
                <a:ln w="9525" cmpd="sng">
                  <a:solidFill>
                    <a:schemeClr val="tx1"/>
                  </a:solidFill>
                  <a:prstDash val="solid"/>
                </a:ln>
                <a:solidFill>
                  <a:srgbClr val="70AD47">
                    <a:tint val="1000"/>
                  </a:srgbClr>
                </a:solidFill>
                <a:effectLst>
                  <a:glow rad="38100">
                    <a:schemeClr val="accent1">
                      <a:alpha val="40000"/>
                    </a:schemeClr>
                  </a:glow>
                </a:effectLst>
              </a:rPr>
              <a:t>Project Timeline</a:t>
            </a:r>
          </a:p>
        </p:txBody>
      </p:sp>
      <p:sp>
        <p:nvSpPr>
          <p:cNvPr id="10" name="Rectangles 9"/>
          <p:cNvSpPr/>
          <p:nvPr/>
        </p:nvSpPr>
        <p:spPr>
          <a:xfrm>
            <a:off x="0" y="1208405"/>
            <a:ext cx="12230100" cy="5649595"/>
          </a:xfrm>
          <a:prstGeom prst="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Chevron 5"/>
          <p:cNvSpPr/>
          <p:nvPr/>
        </p:nvSpPr>
        <p:spPr>
          <a:xfrm>
            <a:off x="162560" y="3827145"/>
            <a:ext cx="2063750" cy="340995"/>
          </a:xfrm>
          <a:prstGeom prst="chevron">
            <a:avLst/>
          </a:prstGeom>
          <a:solidFill>
            <a:srgbClr val="223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hevron 6"/>
          <p:cNvSpPr/>
          <p:nvPr/>
        </p:nvSpPr>
        <p:spPr>
          <a:xfrm>
            <a:off x="2118995" y="3827145"/>
            <a:ext cx="2063750" cy="340995"/>
          </a:xfrm>
          <a:prstGeom prst="chevron">
            <a:avLst/>
          </a:prstGeom>
          <a:solidFill>
            <a:srgbClr val="305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evron 7"/>
          <p:cNvSpPr/>
          <p:nvPr/>
        </p:nvSpPr>
        <p:spPr>
          <a:xfrm>
            <a:off x="4075430" y="3827145"/>
            <a:ext cx="2063750" cy="340995"/>
          </a:xfrm>
          <a:prstGeom prst="chevron">
            <a:avLst/>
          </a:prstGeom>
          <a:solidFill>
            <a:srgbClr val="3F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hevron 8"/>
          <p:cNvSpPr/>
          <p:nvPr/>
        </p:nvSpPr>
        <p:spPr>
          <a:xfrm>
            <a:off x="6031865" y="3827145"/>
            <a:ext cx="2063750" cy="340995"/>
          </a:xfrm>
          <a:prstGeom prst="chevron">
            <a:avLst/>
          </a:prstGeom>
          <a:solidFill>
            <a:srgbClr val="67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hevron 10"/>
          <p:cNvSpPr/>
          <p:nvPr/>
        </p:nvSpPr>
        <p:spPr>
          <a:xfrm>
            <a:off x="7988300" y="3827145"/>
            <a:ext cx="2063750" cy="340995"/>
          </a:xfrm>
          <a:prstGeom prst="chevron">
            <a:avLst/>
          </a:prstGeom>
          <a:solidFill>
            <a:srgbClr val="84A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hevron 11"/>
          <p:cNvSpPr/>
          <p:nvPr/>
        </p:nvSpPr>
        <p:spPr>
          <a:xfrm>
            <a:off x="9944735" y="3827145"/>
            <a:ext cx="2063750" cy="340995"/>
          </a:xfrm>
          <a:prstGeom prst="chevron">
            <a:avLst/>
          </a:prstGeom>
          <a:solidFill>
            <a:srgbClr val="9EBBD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760095" y="5073015"/>
            <a:ext cx="720000" cy="720000"/>
          </a:xfrm>
          <a:prstGeom prst="ellipse">
            <a:avLst/>
          </a:prstGeom>
          <a:solidFill>
            <a:srgbClr val="30569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dirty="0">
              <a:sym typeface="+mn-ea"/>
            </a:endParaRPr>
          </a:p>
        </p:txBody>
      </p:sp>
      <p:sp>
        <p:nvSpPr>
          <p:cNvPr id="14" name="Oval 13"/>
          <p:cNvSpPr/>
          <p:nvPr/>
        </p:nvSpPr>
        <p:spPr>
          <a:xfrm>
            <a:off x="10542180" y="2449830"/>
            <a:ext cx="719455" cy="7200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574950" y="4994910"/>
            <a:ext cx="719455" cy="720000"/>
          </a:xfrm>
          <a:prstGeom prst="ellipse">
            <a:avLst/>
          </a:prstGeom>
          <a:solidFill>
            <a:srgbClr val="9EBBD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dirty="0">
              <a:sym typeface="+mn-ea"/>
            </a:endParaRPr>
          </a:p>
        </p:txBody>
      </p:sp>
      <p:sp>
        <p:nvSpPr>
          <p:cNvPr id="16" name="Oval 15"/>
          <p:cNvSpPr/>
          <p:nvPr/>
        </p:nvSpPr>
        <p:spPr>
          <a:xfrm>
            <a:off x="6629310" y="2449830"/>
            <a:ext cx="719455" cy="720000"/>
          </a:xfrm>
          <a:prstGeom prst="ellipse">
            <a:avLst/>
          </a:prstGeom>
          <a:solidFill>
            <a:srgbClr val="84A7D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dirty="0">
              <a:sym typeface="+mn-ea"/>
            </a:endParaRPr>
          </a:p>
        </p:txBody>
      </p:sp>
      <p:sp>
        <p:nvSpPr>
          <p:cNvPr id="17" name="Oval 16"/>
          <p:cNvSpPr/>
          <p:nvPr/>
        </p:nvSpPr>
        <p:spPr>
          <a:xfrm>
            <a:off x="4666525" y="4994910"/>
            <a:ext cx="719455" cy="720000"/>
          </a:xfrm>
          <a:prstGeom prst="ellipse">
            <a:avLst/>
          </a:prstGeom>
          <a:solidFill>
            <a:srgbClr val="6790C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dirty="0">
              <a:sym typeface="+mn-ea"/>
            </a:endParaRPr>
          </a:p>
        </p:txBody>
      </p:sp>
      <p:sp>
        <p:nvSpPr>
          <p:cNvPr id="18" name="Oval 17"/>
          <p:cNvSpPr/>
          <p:nvPr/>
        </p:nvSpPr>
        <p:spPr>
          <a:xfrm>
            <a:off x="2702560" y="2449830"/>
            <a:ext cx="720000" cy="720000"/>
          </a:xfrm>
          <a:prstGeom prst="ellipse">
            <a:avLst/>
          </a:prstGeom>
          <a:solidFill>
            <a:srgbClr val="3F70C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dirty="0">
              <a:sym typeface="+mn-ea"/>
            </a:endParaRPr>
          </a:p>
        </p:txBody>
      </p:sp>
      <p:sp>
        <p:nvSpPr>
          <p:cNvPr id="19" name="Text Box 18"/>
          <p:cNvSpPr txBox="1"/>
          <p:nvPr/>
        </p:nvSpPr>
        <p:spPr>
          <a:xfrm>
            <a:off x="292100" y="2625725"/>
            <a:ext cx="1789272" cy="369332"/>
          </a:xfrm>
          <a:prstGeom prst="rect">
            <a:avLst/>
          </a:prstGeom>
          <a:noFill/>
        </p:spPr>
        <p:txBody>
          <a:bodyPr wrap="none" rtlCol="0">
            <a:spAutoFit/>
          </a:bodyPr>
          <a:lstStyle/>
          <a:p>
            <a:pPr algn="l"/>
            <a:r>
              <a:rPr lang="en-IN" altLang="en-US" b="1" dirty="0">
                <a:solidFill>
                  <a:schemeClr val="bg1"/>
                </a:solidFill>
                <a:sym typeface="+mn-ea"/>
              </a:rPr>
              <a:t>Conceptualizing</a:t>
            </a:r>
            <a:endParaRPr lang="en-IN" altLang="en-US" b="1" dirty="0">
              <a:solidFill>
                <a:schemeClr val="bg1"/>
              </a:solidFill>
            </a:endParaRPr>
          </a:p>
        </p:txBody>
      </p:sp>
      <p:sp>
        <p:nvSpPr>
          <p:cNvPr id="20" name="Text Box 19"/>
          <p:cNvSpPr txBox="1"/>
          <p:nvPr/>
        </p:nvSpPr>
        <p:spPr>
          <a:xfrm>
            <a:off x="4262755" y="2625725"/>
            <a:ext cx="1229824" cy="369332"/>
          </a:xfrm>
          <a:prstGeom prst="rect">
            <a:avLst/>
          </a:prstGeom>
          <a:noFill/>
        </p:spPr>
        <p:txBody>
          <a:bodyPr wrap="none" rtlCol="0">
            <a:spAutoFit/>
          </a:bodyPr>
          <a:lstStyle/>
          <a:p>
            <a:pPr algn="l"/>
            <a:r>
              <a:rPr lang="en-IN" altLang="en-US" b="1" dirty="0">
                <a:solidFill>
                  <a:schemeClr val="bg1"/>
                </a:solidFill>
                <a:sym typeface="+mn-ea"/>
              </a:rPr>
              <a:t>UX Design</a:t>
            </a:r>
          </a:p>
        </p:txBody>
      </p:sp>
      <p:sp>
        <p:nvSpPr>
          <p:cNvPr id="21" name="Text Box 20"/>
          <p:cNvSpPr txBox="1"/>
          <p:nvPr/>
        </p:nvSpPr>
        <p:spPr>
          <a:xfrm>
            <a:off x="2355215" y="4994910"/>
            <a:ext cx="1507592" cy="646331"/>
          </a:xfrm>
          <a:prstGeom prst="rect">
            <a:avLst/>
          </a:prstGeom>
          <a:noFill/>
        </p:spPr>
        <p:txBody>
          <a:bodyPr wrap="none" rtlCol="0">
            <a:spAutoFit/>
          </a:bodyPr>
          <a:lstStyle/>
          <a:p>
            <a:pPr algn="l"/>
            <a:r>
              <a:rPr lang="en-IN" altLang="en-US" b="1" dirty="0">
                <a:solidFill>
                  <a:schemeClr val="bg1"/>
                </a:solidFill>
                <a:sym typeface="+mn-ea"/>
              </a:rPr>
              <a:t>Planning the </a:t>
            </a:r>
          </a:p>
          <a:p>
            <a:pPr algn="l"/>
            <a:r>
              <a:rPr lang="en-IN" altLang="en-US" b="1" dirty="0">
                <a:solidFill>
                  <a:schemeClr val="bg1"/>
                </a:solidFill>
                <a:sym typeface="+mn-ea"/>
              </a:rPr>
              <a:t>development</a:t>
            </a:r>
          </a:p>
        </p:txBody>
      </p:sp>
      <p:sp>
        <p:nvSpPr>
          <p:cNvPr id="22" name="Text Box 21"/>
          <p:cNvSpPr txBox="1"/>
          <p:nvPr/>
        </p:nvSpPr>
        <p:spPr>
          <a:xfrm>
            <a:off x="8519795" y="2625725"/>
            <a:ext cx="918585" cy="369332"/>
          </a:xfrm>
          <a:prstGeom prst="rect">
            <a:avLst/>
          </a:prstGeom>
          <a:noFill/>
        </p:spPr>
        <p:txBody>
          <a:bodyPr wrap="none" rtlCol="0">
            <a:spAutoFit/>
          </a:bodyPr>
          <a:lstStyle/>
          <a:p>
            <a:pPr algn="l"/>
            <a:r>
              <a:rPr lang="en-IN" altLang="en-US" b="1" dirty="0">
                <a:solidFill>
                  <a:schemeClr val="bg1"/>
                </a:solidFill>
                <a:sym typeface="+mn-ea"/>
              </a:rPr>
              <a:t>Testing</a:t>
            </a:r>
          </a:p>
        </p:txBody>
      </p:sp>
      <p:sp>
        <p:nvSpPr>
          <p:cNvPr id="23" name="Text Box 22"/>
          <p:cNvSpPr txBox="1"/>
          <p:nvPr/>
        </p:nvSpPr>
        <p:spPr>
          <a:xfrm>
            <a:off x="6070600" y="4994910"/>
            <a:ext cx="1961243" cy="369332"/>
          </a:xfrm>
          <a:prstGeom prst="rect">
            <a:avLst/>
          </a:prstGeom>
          <a:noFill/>
        </p:spPr>
        <p:txBody>
          <a:bodyPr wrap="none" rtlCol="0">
            <a:spAutoFit/>
          </a:bodyPr>
          <a:lstStyle/>
          <a:p>
            <a:pPr algn="l"/>
            <a:r>
              <a:rPr lang="en-IN" altLang="en-US" b="1" dirty="0">
                <a:solidFill>
                  <a:schemeClr val="bg1"/>
                </a:solidFill>
                <a:sym typeface="+mn-ea"/>
              </a:rPr>
              <a:t>App development</a:t>
            </a:r>
          </a:p>
        </p:txBody>
      </p:sp>
      <p:sp>
        <p:nvSpPr>
          <p:cNvPr id="24" name="Text Box 23"/>
          <p:cNvSpPr txBox="1"/>
          <p:nvPr/>
        </p:nvSpPr>
        <p:spPr>
          <a:xfrm>
            <a:off x="10339705" y="4994910"/>
            <a:ext cx="1223412" cy="369332"/>
          </a:xfrm>
          <a:prstGeom prst="rect">
            <a:avLst/>
          </a:prstGeom>
          <a:noFill/>
        </p:spPr>
        <p:txBody>
          <a:bodyPr wrap="none" rtlCol="0">
            <a:spAutoFit/>
          </a:bodyPr>
          <a:lstStyle/>
          <a:p>
            <a:pPr algn="l"/>
            <a:r>
              <a:rPr lang="en-IN" b="1" dirty="0">
                <a:solidFill>
                  <a:schemeClr val="bg1"/>
                </a:solidFill>
                <a:sym typeface="+mn-ea"/>
              </a:rPr>
              <a:t>Launching</a:t>
            </a:r>
          </a:p>
        </p:txBody>
      </p:sp>
      <p:cxnSp>
        <p:nvCxnSpPr>
          <p:cNvPr id="25" name="Straight Connector 24"/>
          <p:cNvCxnSpPr>
            <a:stCxn id="18" idx="4"/>
            <a:endCxn id="7" idx="0"/>
          </p:cNvCxnSpPr>
          <p:nvPr/>
        </p:nvCxnSpPr>
        <p:spPr>
          <a:xfrm>
            <a:off x="3062605" y="3169920"/>
            <a:ext cx="3175"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3" idx="0"/>
            <a:endCxn id="6" idx="2"/>
          </p:cNvCxnSpPr>
          <p:nvPr/>
        </p:nvCxnSpPr>
        <p:spPr>
          <a:xfrm flipH="1" flipV="1">
            <a:off x="1109345" y="4168140"/>
            <a:ext cx="10795" cy="904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7" idx="0"/>
            <a:endCxn id="8" idx="2"/>
          </p:cNvCxnSpPr>
          <p:nvPr/>
        </p:nvCxnSpPr>
        <p:spPr>
          <a:xfrm flipH="1" flipV="1">
            <a:off x="5022215" y="4182745"/>
            <a:ext cx="4445" cy="826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6" idx="4"/>
            <a:endCxn id="9" idx="0"/>
          </p:cNvCxnSpPr>
          <p:nvPr/>
        </p:nvCxnSpPr>
        <p:spPr>
          <a:xfrm flipH="1">
            <a:off x="6978650" y="3184525"/>
            <a:ext cx="10795" cy="657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2"/>
            <a:endCxn id="15" idx="0"/>
          </p:cNvCxnSpPr>
          <p:nvPr/>
        </p:nvCxnSpPr>
        <p:spPr>
          <a:xfrm>
            <a:off x="8935085" y="4182745"/>
            <a:ext cx="0" cy="826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a:endCxn id="14" idx="4"/>
          </p:cNvCxnSpPr>
          <p:nvPr/>
        </p:nvCxnSpPr>
        <p:spPr>
          <a:xfrm flipV="1">
            <a:off x="10891520" y="3184525"/>
            <a:ext cx="10795" cy="657225"/>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Content Placeholder 34"/>
          <p:cNvPicPr>
            <a:picLocks noGrp="1" noChangeAspect="1"/>
          </p:cNvPicPr>
          <p:nvPr>
            <p:ph idx="1"/>
          </p:nvPr>
        </p:nvPicPr>
        <p:blipFill>
          <a:blip r:embed="rId2"/>
          <a:srcRect l="10514" t="4033" r="11341" b="827"/>
          <a:stretch>
            <a:fillRect/>
          </a:stretch>
        </p:blipFill>
        <p:spPr>
          <a:xfrm>
            <a:off x="2853055" y="2554605"/>
            <a:ext cx="419100" cy="511175"/>
          </a:xfrm>
          <a:prstGeom prst="rect">
            <a:avLst/>
          </a:prstGeom>
        </p:spPr>
      </p:pic>
      <p:pic>
        <p:nvPicPr>
          <p:cNvPr id="38" name="Picture 37"/>
          <p:cNvPicPr>
            <a:picLocks noChangeAspect="1"/>
          </p:cNvPicPr>
          <p:nvPr/>
        </p:nvPicPr>
        <p:blipFill>
          <a:blip r:embed="rId3">
            <a:clrChange>
              <a:clrFrom>
                <a:srgbClr val="F7F7F7">
                  <a:alpha val="100000"/>
                </a:srgbClr>
              </a:clrFrom>
              <a:clrTo>
                <a:srgbClr val="F7F7F7">
                  <a:alpha val="100000"/>
                  <a:alpha val="0"/>
                </a:srgbClr>
              </a:clrTo>
            </a:clrChange>
          </a:blip>
          <a:srcRect l="12571" t="8369" r="32585" b="7514"/>
          <a:stretch>
            <a:fillRect/>
          </a:stretch>
        </p:blipFill>
        <p:spPr>
          <a:xfrm>
            <a:off x="4855210" y="5057775"/>
            <a:ext cx="338455" cy="519430"/>
          </a:xfrm>
          <a:prstGeom prst="rect">
            <a:avLst/>
          </a:prstGeom>
        </p:spPr>
      </p:pic>
      <p:pic>
        <p:nvPicPr>
          <p:cNvPr id="43" name="Picture 42"/>
          <p:cNvPicPr>
            <a:picLocks noChangeAspect="1"/>
          </p:cNvPicPr>
          <p:nvPr/>
        </p:nvPicPr>
        <p:blipFill>
          <a:blip r:embed="rId4">
            <a:clrChange>
              <a:clrFrom>
                <a:srgbClr val="FFFFFF">
                  <a:alpha val="100000"/>
                </a:srgbClr>
              </a:clrFrom>
              <a:clrTo>
                <a:srgbClr val="FFFFFF">
                  <a:alpha val="100000"/>
                  <a:alpha val="0"/>
                </a:srgbClr>
              </a:clrTo>
            </a:clrChange>
          </a:blip>
          <a:srcRect l="26441" t="5497" r="24865" b="9162"/>
          <a:stretch>
            <a:fillRect/>
          </a:stretch>
        </p:blipFill>
        <p:spPr>
          <a:xfrm>
            <a:off x="767080" y="5092700"/>
            <a:ext cx="697865" cy="706755"/>
          </a:xfrm>
          <a:prstGeom prst="ellipse">
            <a:avLst/>
          </a:prstGeom>
        </p:spPr>
      </p:pic>
      <p:sp>
        <p:nvSpPr>
          <p:cNvPr id="45" name="Text Box 44"/>
          <p:cNvSpPr txBox="1"/>
          <p:nvPr/>
        </p:nvSpPr>
        <p:spPr>
          <a:xfrm>
            <a:off x="655320" y="6006465"/>
            <a:ext cx="974947" cy="369332"/>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IN" altLang="en-US" b="1" dirty="0">
                <a:solidFill>
                  <a:schemeClr val="bg1"/>
                </a:solidFill>
                <a:effectLst/>
              </a:rPr>
              <a:t>2 weeks</a:t>
            </a:r>
          </a:p>
        </p:txBody>
      </p:sp>
      <p:sp>
        <p:nvSpPr>
          <p:cNvPr id="46" name="Text Box 45"/>
          <p:cNvSpPr txBox="1"/>
          <p:nvPr/>
        </p:nvSpPr>
        <p:spPr>
          <a:xfrm>
            <a:off x="2597785" y="1824990"/>
            <a:ext cx="974947" cy="369332"/>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IN" altLang="en-US" b="1" dirty="0">
                <a:solidFill>
                  <a:schemeClr val="bg1"/>
                </a:solidFill>
                <a:effectLst/>
              </a:rPr>
              <a:t>2 weeks</a:t>
            </a:r>
          </a:p>
        </p:txBody>
      </p:sp>
      <p:sp>
        <p:nvSpPr>
          <p:cNvPr id="47" name="Text Box 46"/>
          <p:cNvSpPr txBox="1"/>
          <p:nvPr/>
        </p:nvSpPr>
        <p:spPr>
          <a:xfrm>
            <a:off x="4643120" y="6006465"/>
            <a:ext cx="1165704" cy="369332"/>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IN" altLang="en-US" b="1" dirty="0">
                <a:solidFill>
                  <a:schemeClr val="bg1"/>
                </a:solidFill>
                <a:effectLst/>
              </a:rPr>
              <a:t>1-2 weeks</a:t>
            </a:r>
          </a:p>
        </p:txBody>
      </p:sp>
      <p:sp>
        <p:nvSpPr>
          <p:cNvPr id="48" name="Text Box 47"/>
          <p:cNvSpPr txBox="1"/>
          <p:nvPr/>
        </p:nvSpPr>
        <p:spPr>
          <a:xfrm>
            <a:off x="6419850" y="1824990"/>
            <a:ext cx="1170513" cy="369332"/>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IN" altLang="en-US" b="1" dirty="0">
                <a:solidFill>
                  <a:schemeClr val="bg1"/>
                </a:solidFill>
                <a:effectLst/>
              </a:rPr>
              <a:t>4-5 weeks</a:t>
            </a:r>
          </a:p>
        </p:txBody>
      </p:sp>
      <p:sp>
        <p:nvSpPr>
          <p:cNvPr id="49" name="Text Box 48"/>
          <p:cNvSpPr txBox="1"/>
          <p:nvPr/>
        </p:nvSpPr>
        <p:spPr>
          <a:xfrm>
            <a:off x="8519795" y="5799455"/>
            <a:ext cx="1165704" cy="369332"/>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IN" altLang="en-US" b="1" dirty="0">
                <a:solidFill>
                  <a:schemeClr val="bg1"/>
                </a:solidFill>
                <a:effectLst/>
              </a:rPr>
              <a:t>1-2 weeks</a:t>
            </a:r>
          </a:p>
        </p:txBody>
      </p:sp>
      <p:sp>
        <p:nvSpPr>
          <p:cNvPr id="50" name="Text Box 49"/>
          <p:cNvSpPr txBox="1"/>
          <p:nvPr/>
        </p:nvSpPr>
        <p:spPr>
          <a:xfrm>
            <a:off x="10432415" y="1886585"/>
            <a:ext cx="875561" cy="369332"/>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IN" altLang="en-US" b="1" dirty="0">
                <a:solidFill>
                  <a:schemeClr val="bg1"/>
                </a:solidFill>
                <a:effectLst/>
              </a:rPr>
              <a:t>1 week</a:t>
            </a:r>
          </a:p>
        </p:txBody>
      </p:sp>
      <p:pic>
        <p:nvPicPr>
          <p:cNvPr id="51" name="Picture 50"/>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6644640" y="2464435"/>
            <a:ext cx="718820" cy="621030"/>
          </a:xfrm>
          <a:prstGeom prst="rect">
            <a:avLst/>
          </a:prstGeom>
        </p:spPr>
      </p:pic>
      <p:pic>
        <p:nvPicPr>
          <p:cNvPr id="52" name="Picture 51"/>
          <p:cNvPicPr>
            <a:picLocks noChangeAspect="1"/>
          </p:cNvPicPr>
          <p:nvPr/>
        </p:nvPicPr>
        <p:blipFill>
          <a:blip r:embed="rId6">
            <a:clrChange>
              <a:clrFrom>
                <a:srgbClr val="FFFFFF">
                  <a:alpha val="100000"/>
                </a:srgbClr>
              </a:clrFrom>
              <a:clrTo>
                <a:srgbClr val="FFFFFF">
                  <a:alpha val="100000"/>
                  <a:alpha val="0"/>
                </a:srgbClr>
              </a:clrTo>
            </a:clrChange>
          </a:blip>
          <a:srcRect l="32681" t="13896" r="30607" b="25748"/>
          <a:stretch>
            <a:fillRect/>
          </a:stretch>
        </p:blipFill>
        <p:spPr>
          <a:xfrm>
            <a:off x="8752205" y="5060315"/>
            <a:ext cx="361315" cy="594360"/>
          </a:xfrm>
          <a:prstGeom prst="rect">
            <a:avLst/>
          </a:prstGeom>
        </p:spPr>
      </p:pic>
      <p:pic>
        <p:nvPicPr>
          <p:cNvPr id="53" name="Picture 52"/>
          <p:cNvPicPr>
            <a:picLocks noChangeAspect="1"/>
          </p:cNvPicPr>
          <p:nvPr/>
        </p:nvPicPr>
        <p:blipFill>
          <a:blip r:embed="rId7">
            <a:clrChange>
              <a:clrFrom>
                <a:srgbClr val="F8F8F8">
                  <a:alpha val="100000"/>
                </a:srgbClr>
              </a:clrFrom>
              <a:clrTo>
                <a:srgbClr val="F8F8F8">
                  <a:alpha val="100000"/>
                  <a:alpha val="0"/>
                </a:srgbClr>
              </a:clrTo>
            </a:clrChange>
          </a:blip>
          <a:srcRect l="6604" t="6586" r="5701" b="7678"/>
          <a:stretch>
            <a:fillRect/>
          </a:stretch>
        </p:blipFill>
        <p:spPr>
          <a:xfrm>
            <a:off x="10618470" y="2537460"/>
            <a:ext cx="556895" cy="544195"/>
          </a:xfrm>
          <a:prstGeom prst="ellipse">
            <a:avLst/>
          </a:prstGeom>
        </p:spPr>
      </p:pic>
    </p:spTree>
  </p:cSld>
  <p:clrMapOvr>
    <a:masterClrMapping/>
  </p:clrMapOvr>
  <mc:AlternateContent xmlns:mc="http://schemas.openxmlformats.org/markup-compatibility/2006" xmlns:p14="http://schemas.microsoft.com/office/powerpoint/2010/main">
    <mc:Choice Requires="p14">
      <p:transition p14:dur="10" advTm="45000"/>
    </mc:Choice>
    <mc:Fallback xmlns="">
      <p:transition advTm="4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a:xfrm>
            <a:off x="469298" y="184510"/>
            <a:ext cx="10515600" cy="935355"/>
          </a:xfrm>
        </p:spPr>
        <p:txBody>
          <a:bodyPr>
            <a:normAutofit/>
          </a:bodyPr>
          <a:lstStyle/>
          <a:p>
            <a:pPr algn="l"/>
            <a:r>
              <a:rPr lang="en-IN" altLang="en-US" sz="6000" b="1" dirty="0">
                <a:effectLst>
                  <a:outerShdw blurRad="38100" dist="19050" dir="2700000" algn="tl" rotWithShape="0">
                    <a:schemeClr val="dk1">
                      <a:alpha val="40000"/>
                    </a:schemeClr>
                  </a:outerShdw>
                </a:effectLst>
                <a:latin typeface="+mn-lt"/>
                <a:ea typeface="+mn-ea"/>
                <a:cs typeface="+mn-cs"/>
              </a:rPr>
              <a:t>Project Timeline</a:t>
            </a:r>
            <a:endParaRPr lang="en-IN" altLang="en-US" sz="5400" b="1" dirty="0">
              <a:ln/>
              <a:solidFill>
                <a:schemeClr val="accent5">
                  <a:lumMod val="50000"/>
                </a:schemeClr>
              </a:solidFill>
              <a:effectLst>
                <a:outerShdw blurRad="38100" dist="25400" dir="5400000" algn="ctr" rotWithShape="0">
                  <a:srgbClr val="6E747A">
                    <a:alpha val="43000"/>
                  </a:srgbClr>
                </a:outerShdw>
              </a:effectLst>
            </a:endParaRPr>
          </a:p>
        </p:txBody>
      </p:sp>
      <p:sp>
        <p:nvSpPr>
          <p:cNvPr id="12" name="Chevron 11"/>
          <p:cNvSpPr/>
          <p:nvPr/>
        </p:nvSpPr>
        <p:spPr>
          <a:xfrm>
            <a:off x="10052685" y="5772785"/>
            <a:ext cx="2063750" cy="567055"/>
          </a:xfrm>
          <a:prstGeom prst="chevron">
            <a:avLst/>
          </a:prstGeom>
          <a:solidFill>
            <a:srgbClr val="9EBBD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Chevron 32"/>
          <p:cNvSpPr/>
          <p:nvPr/>
        </p:nvSpPr>
        <p:spPr>
          <a:xfrm>
            <a:off x="8096250" y="5772785"/>
            <a:ext cx="2063750" cy="567055"/>
          </a:xfrm>
          <a:prstGeom prst="chevron">
            <a:avLst/>
          </a:prstGeom>
          <a:solidFill>
            <a:srgbClr val="84A7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hevron 33"/>
          <p:cNvSpPr/>
          <p:nvPr/>
        </p:nvSpPr>
        <p:spPr>
          <a:xfrm>
            <a:off x="6139815" y="5772785"/>
            <a:ext cx="2063750" cy="567055"/>
          </a:xfrm>
          <a:prstGeom prst="chevron">
            <a:avLst/>
          </a:prstGeom>
          <a:solidFill>
            <a:srgbClr val="67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hevron 34"/>
          <p:cNvSpPr/>
          <p:nvPr/>
        </p:nvSpPr>
        <p:spPr>
          <a:xfrm>
            <a:off x="285750" y="5772785"/>
            <a:ext cx="2063750" cy="567055"/>
          </a:xfrm>
          <a:prstGeom prst="chevron">
            <a:avLst/>
          </a:prstGeom>
          <a:solidFill>
            <a:srgbClr val="223D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Chevron 35"/>
          <p:cNvSpPr/>
          <p:nvPr/>
        </p:nvSpPr>
        <p:spPr>
          <a:xfrm>
            <a:off x="2242185" y="5772785"/>
            <a:ext cx="2063750" cy="567055"/>
          </a:xfrm>
          <a:prstGeom prst="chevron">
            <a:avLst/>
          </a:prstGeom>
          <a:solidFill>
            <a:srgbClr val="305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Chevron 36"/>
          <p:cNvSpPr/>
          <p:nvPr/>
        </p:nvSpPr>
        <p:spPr>
          <a:xfrm>
            <a:off x="4198620" y="5772785"/>
            <a:ext cx="2063750" cy="567055"/>
          </a:xfrm>
          <a:prstGeom prst="chevron">
            <a:avLst/>
          </a:prstGeom>
          <a:solidFill>
            <a:srgbClr val="3F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Text Box 42"/>
          <p:cNvSpPr txBox="1"/>
          <p:nvPr/>
        </p:nvSpPr>
        <p:spPr>
          <a:xfrm>
            <a:off x="646430" y="4622483"/>
            <a:ext cx="1686560" cy="337185"/>
          </a:xfrm>
          <a:prstGeom prst="rect">
            <a:avLst/>
          </a:prstGeom>
          <a:noFill/>
        </p:spPr>
        <p:txBody>
          <a:bodyPr wrap="square" rtlCol="0">
            <a:spAutoFit/>
          </a:bodyPr>
          <a:lstStyle/>
          <a:p>
            <a:pPr algn="l"/>
            <a:r>
              <a:rPr lang="en-IN" altLang="en-US" sz="1600" dirty="0">
                <a:solidFill>
                  <a:schemeClr val="bg1"/>
                </a:solidFill>
                <a:sym typeface="+mn-ea"/>
              </a:rPr>
              <a:t>Conceptualizing</a:t>
            </a:r>
          </a:p>
        </p:txBody>
      </p:sp>
      <p:sp>
        <p:nvSpPr>
          <p:cNvPr id="44" name="Text Box 43"/>
          <p:cNvSpPr txBox="1"/>
          <p:nvPr/>
        </p:nvSpPr>
        <p:spPr>
          <a:xfrm>
            <a:off x="2722245" y="5772785"/>
            <a:ext cx="1476375" cy="583565"/>
          </a:xfrm>
          <a:prstGeom prst="rect">
            <a:avLst/>
          </a:prstGeom>
          <a:noFill/>
        </p:spPr>
        <p:txBody>
          <a:bodyPr wrap="square" rtlCol="0">
            <a:spAutoFit/>
          </a:bodyPr>
          <a:lstStyle/>
          <a:p>
            <a:pPr algn="l"/>
            <a:r>
              <a:rPr lang="en-IN" altLang="en-US" sz="1600" dirty="0">
                <a:sym typeface="+mn-ea"/>
              </a:rPr>
              <a:t>Planning the </a:t>
            </a:r>
          </a:p>
          <a:p>
            <a:pPr algn="l"/>
            <a:r>
              <a:rPr lang="en-IN" altLang="en-US" sz="1600" dirty="0">
                <a:sym typeface="+mn-ea"/>
              </a:rPr>
              <a:t>development</a:t>
            </a:r>
          </a:p>
        </p:txBody>
      </p:sp>
      <p:sp>
        <p:nvSpPr>
          <p:cNvPr id="45" name="Text Box 44"/>
          <p:cNvSpPr txBox="1"/>
          <p:nvPr/>
        </p:nvSpPr>
        <p:spPr>
          <a:xfrm>
            <a:off x="4721225" y="5872480"/>
            <a:ext cx="1074333" cy="338554"/>
          </a:xfrm>
          <a:prstGeom prst="rect">
            <a:avLst/>
          </a:prstGeom>
          <a:noFill/>
        </p:spPr>
        <p:txBody>
          <a:bodyPr wrap="none" rtlCol="0">
            <a:spAutoFit/>
          </a:bodyPr>
          <a:lstStyle/>
          <a:p>
            <a:pPr algn="l"/>
            <a:r>
              <a:rPr lang="en-IN" altLang="en-US" sz="1600" dirty="0">
                <a:sym typeface="+mn-ea"/>
              </a:rPr>
              <a:t>UX Design</a:t>
            </a:r>
          </a:p>
        </p:txBody>
      </p:sp>
      <p:sp>
        <p:nvSpPr>
          <p:cNvPr id="46" name="Text Box 45"/>
          <p:cNvSpPr txBox="1"/>
          <p:nvPr/>
        </p:nvSpPr>
        <p:spPr>
          <a:xfrm>
            <a:off x="6405880" y="5872480"/>
            <a:ext cx="1652905" cy="337185"/>
          </a:xfrm>
          <a:prstGeom prst="rect">
            <a:avLst/>
          </a:prstGeom>
          <a:noFill/>
        </p:spPr>
        <p:txBody>
          <a:bodyPr wrap="none" rtlCol="0">
            <a:spAutoFit/>
          </a:bodyPr>
          <a:lstStyle/>
          <a:p>
            <a:pPr algn="l"/>
            <a:r>
              <a:rPr lang="en-IN" altLang="en-US" sz="1600" dirty="0">
                <a:solidFill>
                  <a:schemeClr val="bg1"/>
                </a:solidFill>
                <a:sym typeface="+mn-ea"/>
              </a:rPr>
              <a:t>App development</a:t>
            </a:r>
          </a:p>
        </p:txBody>
      </p:sp>
      <p:sp>
        <p:nvSpPr>
          <p:cNvPr id="47" name="Text Box 46"/>
          <p:cNvSpPr txBox="1"/>
          <p:nvPr/>
        </p:nvSpPr>
        <p:spPr>
          <a:xfrm>
            <a:off x="8705215" y="5880735"/>
            <a:ext cx="830580" cy="368300"/>
          </a:xfrm>
          <a:prstGeom prst="rect">
            <a:avLst/>
          </a:prstGeom>
          <a:noFill/>
        </p:spPr>
        <p:txBody>
          <a:bodyPr wrap="none" rtlCol="0">
            <a:spAutoFit/>
          </a:bodyPr>
          <a:lstStyle/>
          <a:p>
            <a:pPr algn="l"/>
            <a:r>
              <a:rPr lang="en-IN" altLang="en-US" dirty="0">
                <a:solidFill>
                  <a:schemeClr val="bg1"/>
                </a:solidFill>
                <a:sym typeface="+mn-ea"/>
              </a:rPr>
              <a:t>Testing</a:t>
            </a:r>
          </a:p>
        </p:txBody>
      </p:sp>
      <p:sp>
        <p:nvSpPr>
          <p:cNvPr id="48" name="Text Box 47"/>
          <p:cNvSpPr txBox="1"/>
          <p:nvPr/>
        </p:nvSpPr>
        <p:spPr>
          <a:xfrm>
            <a:off x="10513060" y="5856605"/>
            <a:ext cx="1124585" cy="368300"/>
          </a:xfrm>
          <a:prstGeom prst="rect">
            <a:avLst/>
          </a:prstGeom>
          <a:noFill/>
        </p:spPr>
        <p:txBody>
          <a:bodyPr wrap="none" rtlCol="0">
            <a:spAutoFit/>
          </a:bodyPr>
          <a:lstStyle/>
          <a:p>
            <a:pPr algn="l"/>
            <a:r>
              <a:rPr lang="en-IN" dirty="0">
                <a:solidFill>
                  <a:schemeClr val="bg1"/>
                </a:solidFill>
                <a:sym typeface="+mn-ea"/>
              </a:rPr>
              <a:t>Launching</a:t>
            </a:r>
          </a:p>
        </p:txBody>
      </p:sp>
      <p:sp>
        <p:nvSpPr>
          <p:cNvPr id="89" name="Text Box 88"/>
          <p:cNvSpPr txBox="1"/>
          <p:nvPr/>
        </p:nvSpPr>
        <p:spPr>
          <a:xfrm>
            <a:off x="592455" y="5856605"/>
            <a:ext cx="1555234" cy="338554"/>
          </a:xfrm>
          <a:prstGeom prst="rect">
            <a:avLst/>
          </a:prstGeom>
          <a:noFill/>
        </p:spPr>
        <p:txBody>
          <a:bodyPr wrap="none" rtlCol="0">
            <a:spAutoFit/>
          </a:bodyPr>
          <a:lstStyle/>
          <a:p>
            <a:pPr algn="l"/>
            <a:r>
              <a:rPr lang="en-IN" altLang="en-US" sz="1600" dirty="0">
                <a:sym typeface="+mn-ea"/>
              </a:rPr>
              <a:t>Conceptualizing</a:t>
            </a:r>
          </a:p>
        </p:txBody>
      </p:sp>
      <p:sp>
        <p:nvSpPr>
          <p:cNvPr id="80" name="Flowchart: Alternate Process 79"/>
          <p:cNvSpPr/>
          <p:nvPr/>
        </p:nvSpPr>
        <p:spPr>
          <a:xfrm>
            <a:off x="9928860" y="1242695"/>
            <a:ext cx="1709420" cy="4086225"/>
          </a:xfrm>
          <a:prstGeom prst="flowChartAlternateProcess">
            <a:avLst/>
          </a:prstGeom>
          <a:solidFill>
            <a:srgbClr val="9EBBDF"/>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285750" lvl="0" indent="-285750" algn="l">
              <a:buClrTx/>
              <a:buSzTx/>
              <a:buFont typeface="Arial" panose="020B0604020202020204" pitchFamily="34" charset="0"/>
              <a:buChar char="•"/>
            </a:pPr>
            <a:r>
              <a:rPr lang="en-US" sz="1600" dirty="0">
                <a:sym typeface="+mn-ea"/>
              </a:rPr>
              <a:t>Once the app is ready, it can be officially launched into the Google Play Store and Apple Store  </a:t>
            </a:r>
          </a:p>
          <a:p>
            <a:pPr marL="285750" lvl="0" indent="-285750" algn="l">
              <a:buClrTx/>
              <a:buSzTx/>
              <a:buFont typeface="Arial" panose="020B0604020202020204" pitchFamily="34" charset="0"/>
              <a:buChar char="•"/>
            </a:pPr>
            <a:r>
              <a:rPr lang="en-US" sz="1600" dirty="0">
                <a:sym typeface="+mn-ea"/>
              </a:rPr>
              <a:t>Launching the app will require only about one week.</a:t>
            </a:r>
          </a:p>
        </p:txBody>
      </p:sp>
      <p:sp>
        <p:nvSpPr>
          <p:cNvPr id="85" name="Flowchart: Alternate Process 84"/>
          <p:cNvSpPr/>
          <p:nvPr/>
        </p:nvSpPr>
        <p:spPr>
          <a:xfrm>
            <a:off x="8039735" y="1242695"/>
            <a:ext cx="1709420" cy="4086225"/>
          </a:xfrm>
          <a:prstGeom prst="flowChartAlternateProcess">
            <a:avLst/>
          </a:prstGeom>
          <a:solidFill>
            <a:srgbClr val="84A7D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285750" lvl="0" indent="-285750" algn="l">
              <a:buClrTx/>
              <a:buSzTx/>
              <a:buFont typeface="Arial" panose="020B0604020202020204" pitchFamily="34" charset="0"/>
              <a:buChar char="•"/>
            </a:pPr>
            <a:r>
              <a:rPr lang="en-US" sz="1500" dirty="0">
                <a:sym typeface="+mn-ea"/>
              </a:rPr>
              <a:t>App needs testing to identify &amp; resolve any bugs before they hamper a user’s experience.</a:t>
            </a:r>
          </a:p>
          <a:p>
            <a:pPr marL="285750" lvl="0" indent="-285750" algn="l">
              <a:buClrTx/>
              <a:buSzTx/>
              <a:buFont typeface="Arial" panose="020B0604020202020204" pitchFamily="34" charset="0"/>
              <a:buChar char="•"/>
            </a:pPr>
            <a:r>
              <a:rPr lang="en-US" sz="1500" dirty="0">
                <a:sym typeface="+mn-ea"/>
              </a:rPr>
              <a:t>Testing will be done to check if the app’s features are working properly</a:t>
            </a:r>
          </a:p>
          <a:p>
            <a:pPr marL="285750" lvl="0" indent="-285750" algn="l">
              <a:buClrTx/>
              <a:buSzTx/>
              <a:buFont typeface="Arial" panose="020B0604020202020204" pitchFamily="34" charset="0"/>
              <a:buChar char="•"/>
            </a:pPr>
            <a:r>
              <a:rPr lang="en-US" sz="1500" dirty="0">
                <a:sym typeface="+mn-ea"/>
              </a:rPr>
              <a:t>May need 1-2 weeks</a:t>
            </a:r>
          </a:p>
        </p:txBody>
      </p:sp>
      <p:sp>
        <p:nvSpPr>
          <p:cNvPr id="86" name="Flowchart: Alternate Process 85"/>
          <p:cNvSpPr/>
          <p:nvPr/>
        </p:nvSpPr>
        <p:spPr>
          <a:xfrm>
            <a:off x="483235" y="1242695"/>
            <a:ext cx="1709420" cy="4087495"/>
          </a:xfrm>
          <a:prstGeom prst="flowChartAlternateProcess">
            <a:avLst/>
          </a:prstGeom>
          <a:solidFill>
            <a:srgbClr val="223D6A"/>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285750" lvl="0" indent="-285750" algn="l">
              <a:buClrTx/>
              <a:buSzTx/>
              <a:buFont typeface="Arial" panose="020B0604020202020204" pitchFamily="34" charset="0"/>
              <a:buChar char="•"/>
            </a:pPr>
            <a:r>
              <a:rPr lang="en-US" sz="1600" dirty="0">
                <a:sym typeface="+mn-ea"/>
              </a:rPr>
              <a:t>Begins with  Client Brief</a:t>
            </a:r>
          </a:p>
          <a:p>
            <a:pPr marL="285750" lvl="0" indent="-285750" algn="l">
              <a:buClrTx/>
              <a:buSzTx/>
              <a:buFont typeface="Arial" panose="020B0604020202020204" pitchFamily="34" charset="0"/>
              <a:buChar char="•"/>
            </a:pPr>
            <a:r>
              <a:rPr lang="en-US" sz="1600" dirty="0">
                <a:sym typeface="+mn-ea"/>
              </a:rPr>
              <a:t>Researching the Market</a:t>
            </a:r>
          </a:p>
          <a:p>
            <a:pPr marL="285750" lvl="0" indent="-285750" algn="l">
              <a:buClrTx/>
              <a:buSzTx/>
              <a:buFont typeface="Arial" panose="020B0604020202020204" pitchFamily="34" charset="0"/>
              <a:buChar char="•"/>
            </a:pPr>
            <a:r>
              <a:rPr lang="en-US" sz="1600" dirty="0">
                <a:sym typeface="+mn-ea"/>
              </a:rPr>
              <a:t>Capturing and brain-storming every applicable idea</a:t>
            </a:r>
          </a:p>
          <a:p>
            <a:pPr marL="285750" lvl="0" indent="-285750" algn="l">
              <a:buClrTx/>
              <a:buSzTx/>
              <a:buFont typeface="Arial" panose="020B0604020202020204" pitchFamily="34" charset="0"/>
              <a:buChar char="•"/>
            </a:pPr>
            <a:r>
              <a:rPr lang="en-US" sz="1600" dirty="0">
                <a:sym typeface="+mn-ea"/>
              </a:rPr>
              <a:t>This stage can last for around 15 days</a:t>
            </a:r>
          </a:p>
        </p:txBody>
      </p:sp>
      <p:sp>
        <p:nvSpPr>
          <p:cNvPr id="87" name="Flowchart: Alternate Process 86"/>
          <p:cNvSpPr/>
          <p:nvPr/>
        </p:nvSpPr>
        <p:spPr>
          <a:xfrm>
            <a:off x="2372360" y="1242695"/>
            <a:ext cx="1709420" cy="4086225"/>
          </a:xfrm>
          <a:prstGeom prst="flowChartAlternateProcess">
            <a:avLst/>
          </a:prstGeom>
          <a:solidFill>
            <a:srgbClr val="30569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285750" lvl="0" indent="-285750" algn="l">
              <a:buClrTx/>
              <a:buSzTx/>
              <a:buFont typeface="Arial" panose="020B0604020202020204" pitchFamily="34" charset="0"/>
              <a:buChar char="•"/>
            </a:pPr>
            <a:r>
              <a:rPr lang="en-US" sz="1500" dirty="0">
                <a:sym typeface="+mn-ea"/>
              </a:rPr>
              <a:t>Decision of what features we  want to include in app</a:t>
            </a:r>
          </a:p>
          <a:p>
            <a:pPr marL="285750" lvl="0" indent="-285750" algn="l">
              <a:buClrTx/>
              <a:buSzTx/>
              <a:buFont typeface="Arial" panose="020B0604020202020204" pitchFamily="34" charset="0"/>
              <a:buChar char="•"/>
            </a:pPr>
            <a:r>
              <a:rPr lang="en-US" sz="1500" dirty="0">
                <a:sym typeface="+mn-ea"/>
              </a:rPr>
              <a:t>Complexity of the features will determine the cost &amp; timeline.</a:t>
            </a:r>
          </a:p>
          <a:p>
            <a:pPr marL="285750" lvl="0" indent="-285750" algn="l">
              <a:buClrTx/>
              <a:buSzTx/>
              <a:buFont typeface="Arial" panose="020B0604020202020204" pitchFamily="34" charset="0"/>
              <a:buChar char="•"/>
            </a:pPr>
            <a:r>
              <a:rPr lang="en-US" sz="1500" dirty="0">
                <a:sym typeface="+mn-ea"/>
              </a:rPr>
              <a:t>This stage can last for about 2 weeks on an average.</a:t>
            </a:r>
          </a:p>
        </p:txBody>
      </p:sp>
      <p:sp>
        <p:nvSpPr>
          <p:cNvPr id="88" name="Flowchart: Alternate Process 87"/>
          <p:cNvSpPr/>
          <p:nvPr/>
        </p:nvSpPr>
        <p:spPr>
          <a:xfrm>
            <a:off x="4261485" y="1242695"/>
            <a:ext cx="1709420" cy="4086225"/>
          </a:xfrm>
          <a:prstGeom prst="flowChartAlternateProcess">
            <a:avLst/>
          </a:prstGeom>
          <a:solidFill>
            <a:srgbClr val="3F70C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285750" lvl="0" indent="-285750" algn="l">
              <a:buClrTx/>
              <a:buSzTx/>
              <a:buFont typeface="Arial" panose="020B0604020202020204" pitchFamily="34" charset="0"/>
              <a:buChar char="•"/>
            </a:pPr>
            <a:r>
              <a:rPr lang="en-US" sz="1500" dirty="0">
                <a:sym typeface="+mn-ea"/>
              </a:rPr>
              <a:t>The UX is arguably one of the most important facets of the app and can determine whether users enjoy using the app or decide to uninstall it.</a:t>
            </a:r>
          </a:p>
          <a:p>
            <a:pPr marL="285750" lvl="0" indent="-285750" algn="l">
              <a:buClrTx/>
              <a:buSzTx/>
              <a:buFont typeface="Arial" panose="020B0604020202020204" pitchFamily="34" charset="0"/>
              <a:buChar char="•"/>
            </a:pPr>
            <a:r>
              <a:rPr lang="en-US" sz="1500" dirty="0">
                <a:sym typeface="+mn-ea"/>
              </a:rPr>
              <a:t>It can take anywhere between 15-20 days </a:t>
            </a:r>
          </a:p>
        </p:txBody>
      </p:sp>
      <p:sp>
        <p:nvSpPr>
          <p:cNvPr id="90" name="Flowchart: Alternate Process 89"/>
          <p:cNvSpPr/>
          <p:nvPr/>
        </p:nvSpPr>
        <p:spPr>
          <a:xfrm>
            <a:off x="6150610" y="1242695"/>
            <a:ext cx="1709420" cy="4086225"/>
          </a:xfrm>
          <a:prstGeom prst="flowChartAlternateProcess">
            <a:avLst/>
          </a:prstGeom>
          <a:solidFill>
            <a:srgbClr val="6790C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285750" lvl="0" indent="-285750" algn="l">
              <a:buClrTx/>
              <a:buSzTx/>
              <a:buFont typeface="Arial" panose="020B0604020202020204" pitchFamily="34" charset="0"/>
              <a:buChar char="•"/>
            </a:pPr>
            <a:r>
              <a:rPr lang="en-US" sz="1500" dirty="0">
                <a:sym typeface="+mn-ea"/>
              </a:rPr>
              <a:t>The front-end refers to development of the app for user interaction</a:t>
            </a:r>
          </a:p>
          <a:p>
            <a:pPr marL="285750" lvl="0" indent="-285750" algn="l">
              <a:buClrTx/>
              <a:buSzTx/>
              <a:buFont typeface="Arial" panose="020B0604020202020204" pitchFamily="34" charset="0"/>
              <a:buChar char="•"/>
            </a:pPr>
            <a:r>
              <a:rPr lang="en-US" sz="1500" dirty="0">
                <a:sym typeface="+mn-ea"/>
              </a:rPr>
              <a:t>Backend involves the server side development of the app.</a:t>
            </a:r>
          </a:p>
          <a:p>
            <a:pPr marL="285750" lvl="0" indent="-285750" algn="l">
              <a:buClrTx/>
              <a:buSzTx/>
              <a:buFont typeface="Arial" panose="020B0604020202020204" pitchFamily="34" charset="0"/>
              <a:buChar char="•"/>
            </a:pPr>
            <a:r>
              <a:rPr lang="en-US" sz="1500" dirty="0">
                <a:sym typeface="+mn-ea"/>
              </a:rPr>
              <a:t>This process will account for the most number of days (4-5 weeks)</a:t>
            </a:r>
          </a:p>
        </p:txBody>
      </p:sp>
    </p:spTree>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s 6"/>
          <p:cNvSpPr/>
          <p:nvPr/>
        </p:nvSpPr>
        <p:spPr>
          <a:xfrm>
            <a:off x="0" y="15240"/>
            <a:ext cx="12205970" cy="68262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775912" y="0"/>
            <a:ext cx="10515600" cy="1030230"/>
          </a:xfrm>
        </p:spPr>
        <p:txBody>
          <a:bodyPr/>
          <a:lstStyle/>
          <a:p>
            <a:pPr algn="l">
              <a:buClrTx/>
              <a:buSzTx/>
              <a:buFontTx/>
            </a:pPr>
            <a:r>
              <a:rPr lang="en-IN" altLang="en-US" sz="6000" b="1" u="sng" dirty="0">
                <a:effectLst>
                  <a:outerShdw blurRad="38100" dist="19050" dir="2700000" algn="tl" rotWithShape="0">
                    <a:schemeClr val="dk1">
                      <a:alpha val="40000"/>
                    </a:schemeClr>
                  </a:outerShdw>
                </a:effectLst>
                <a:latin typeface="+mn-lt"/>
                <a:ea typeface="+mn-ea"/>
                <a:cs typeface="+mn-cs"/>
              </a:rPr>
              <a:t>Project Budgeting</a:t>
            </a:r>
          </a:p>
        </p:txBody>
      </p:sp>
      <p:sp>
        <p:nvSpPr>
          <p:cNvPr id="10" name="Content Placeholder 9"/>
          <p:cNvSpPr>
            <a:spLocks noGrp="1"/>
          </p:cNvSpPr>
          <p:nvPr>
            <p:ph sz="half" idx="2"/>
          </p:nvPr>
        </p:nvSpPr>
        <p:spPr>
          <a:xfrm>
            <a:off x="7060508" y="878147"/>
            <a:ext cx="4764405" cy="4544695"/>
          </a:xfrm>
        </p:spPr>
        <p:txBody>
          <a:bodyPr>
            <a:noAutofit/>
          </a:bodyPr>
          <a:lstStyle/>
          <a:p>
            <a:pPr>
              <a:buFont typeface="Wingdings" panose="05000000000000000000" charset="0"/>
              <a:buChar char="o"/>
            </a:pPr>
            <a:r>
              <a:rPr lang="en-IN" altLang="en-US" sz="2400" dirty="0">
                <a:solidFill>
                  <a:schemeClr val="tx1"/>
                </a:solidFill>
              </a:rPr>
              <a:t>  </a:t>
            </a:r>
            <a:r>
              <a:rPr lang="en-US" sz="2400" dirty="0">
                <a:solidFill>
                  <a:schemeClr val="tx1"/>
                </a:solidFill>
              </a:rPr>
              <a:t>Cost of Business Analysis in App Development Budget : $1,200 to $11,000.</a:t>
            </a:r>
          </a:p>
          <a:p>
            <a:pPr>
              <a:buFont typeface="Wingdings" panose="05000000000000000000" charset="0"/>
              <a:buChar char="o"/>
            </a:pPr>
            <a:endParaRPr lang="en-US" sz="2400" dirty="0">
              <a:solidFill>
                <a:schemeClr val="tx1"/>
              </a:solidFill>
            </a:endParaRPr>
          </a:p>
          <a:p>
            <a:pPr>
              <a:buFont typeface="Wingdings" panose="05000000000000000000" charset="0"/>
              <a:buChar char="o"/>
            </a:pPr>
            <a:r>
              <a:rPr lang="en-US" sz="2400" dirty="0">
                <a:solidFill>
                  <a:schemeClr val="tx1"/>
                </a:solidFill>
              </a:rPr>
              <a:t> </a:t>
            </a:r>
            <a:r>
              <a:rPr lang="en-IN" altLang="en-US" sz="2400" dirty="0">
                <a:solidFill>
                  <a:schemeClr val="tx1"/>
                </a:solidFill>
              </a:rPr>
              <a:t> </a:t>
            </a:r>
            <a:r>
              <a:rPr lang="en-US" sz="2400" dirty="0">
                <a:solidFill>
                  <a:schemeClr val="tx1"/>
                </a:solidFill>
              </a:rPr>
              <a:t>Cost of Design and Clickable Prototype in App Development Budget : $2,500 to $10,000.</a:t>
            </a:r>
          </a:p>
          <a:p>
            <a:pPr>
              <a:buFont typeface="Wingdings" panose="05000000000000000000" charset="0"/>
              <a:buChar char="o"/>
            </a:pPr>
            <a:endParaRPr lang="en-US" sz="2400" dirty="0">
              <a:solidFill>
                <a:schemeClr val="tx1"/>
              </a:solidFill>
            </a:endParaRPr>
          </a:p>
          <a:p>
            <a:pPr>
              <a:buFont typeface="Wingdings" panose="05000000000000000000" charset="0"/>
              <a:buChar char="o"/>
            </a:pPr>
            <a:r>
              <a:rPr lang="en-US" sz="2400" dirty="0">
                <a:solidFill>
                  <a:schemeClr val="tx1"/>
                </a:solidFill>
              </a:rPr>
              <a:t> </a:t>
            </a:r>
            <a:r>
              <a:rPr lang="en-IN" altLang="en-US" sz="2400" dirty="0">
                <a:solidFill>
                  <a:schemeClr val="tx1"/>
                </a:solidFill>
              </a:rPr>
              <a:t> </a:t>
            </a:r>
            <a:r>
              <a:rPr lang="en-US" sz="2400" dirty="0">
                <a:solidFill>
                  <a:schemeClr val="tx1"/>
                </a:solidFill>
              </a:rPr>
              <a:t>Cost of App architecture &amp; functionality development : $2,000 to $60,000.</a:t>
            </a:r>
          </a:p>
          <a:p>
            <a:pPr>
              <a:buFont typeface="Wingdings" panose="05000000000000000000" charset="0"/>
              <a:buChar char="o"/>
            </a:pPr>
            <a:endParaRPr lang="en-US" sz="2400" dirty="0">
              <a:solidFill>
                <a:schemeClr val="tx1"/>
              </a:solidFill>
            </a:endParaRPr>
          </a:p>
          <a:p>
            <a:pPr>
              <a:buFont typeface="Wingdings" panose="05000000000000000000" charset="0"/>
              <a:buChar char="o"/>
            </a:pPr>
            <a:r>
              <a:rPr lang="en-US" sz="2400" dirty="0">
                <a:solidFill>
                  <a:schemeClr val="tx1"/>
                </a:solidFill>
              </a:rPr>
              <a:t> </a:t>
            </a:r>
            <a:r>
              <a:rPr lang="en-IN" altLang="en-US" sz="2400" dirty="0">
                <a:solidFill>
                  <a:schemeClr val="tx1"/>
                </a:solidFill>
              </a:rPr>
              <a:t> </a:t>
            </a:r>
            <a:r>
              <a:rPr lang="en-US" sz="2400" dirty="0">
                <a:solidFill>
                  <a:schemeClr val="tx1"/>
                </a:solidFill>
              </a:rPr>
              <a:t>Cost of Project Management in App Development Budget : $1,200 to $12,000</a:t>
            </a:r>
          </a:p>
        </p:txBody>
      </p:sp>
      <p:pic>
        <p:nvPicPr>
          <p:cNvPr id="4" name="Content Placeholder 3"/>
          <p:cNvPicPr>
            <a:picLocks noGrp="1" noChangeAspect="1"/>
          </p:cNvPicPr>
          <p:nvPr>
            <p:ph sz="half" idx="1"/>
          </p:nvPr>
        </p:nvPicPr>
        <p:blipFill>
          <a:blip r:embed="rId2"/>
          <a:stretch>
            <a:fillRect/>
          </a:stretch>
        </p:blipFill>
        <p:spPr>
          <a:xfrm>
            <a:off x="290946" y="1037465"/>
            <a:ext cx="3796550" cy="3604385"/>
          </a:xfrm>
          <a:prstGeom prst="rect">
            <a:avLst/>
          </a:prstGeom>
          <a:ln>
            <a:solidFill>
              <a:schemeClr val="tx1"/>
            </a:solidFill>
          </a:ln>
        </p:spPr>
      </p:pic>
      <p:pic>
        <p:nvPicPr>
          <p:cNvPr id="11" name="Picture 10"/>
          <p:cNvPicPr>
            <a:picLocks noChangeAspect="1"/>
          </p:cNvPicPr>
          <p:nvPr/>
        </p:nvPicPr>
        <p:blipFill>
          <a:blip r:embed="rId3"/>
          <a:stretch>
            <a:fillRect/>
          </a:stretch>
        </p:blipFill>
        <p:spPr>
          <a:xfrm>
            <a:off x="3460749" y="3990109"/>
            <a:ext cx="3535795" cy="2761846"/>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3E829246-C41E-4872-B1D9-841C5EACDE38}"/>
              </a:ext>
            </a:extLst>
          </p:cNvPr>
          <p:cNvSpPr/>
          <p:nvPr/>
        </p:nvSpPr>
        <p:spPr>
          <a:xfrm>
            <a:off x="415416" y="328474"/>
            <a:ext cx="3600000" cy="2880000"/>
          </a:xfrm>
          <a:prstGeom prst="roundRect">
            <a:avLst/>
          </a:prstGeom>
          <a:solidFill>
            <a:schemeClr val="accent1"/>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561307" tIns="140971" rIns="263144" bIns="140971" numCol="1" spcCol="1270" anchor="ctr" anchorCtr="0">
            <a:noAutofit/>
          </a:bodyPr>
          <a:lstStyle/>
          <a:p>
            <a:pPr marL="0" lvl="0" indent="0" defTabSz="1644650">
              <a:lnSpc>
                <a:spcPct val="90000"/>
              </a:lnSpc>
              <a:spcBef>
                <a:spcPct val="0"/>
              </a:spcBef>
              <a:spcAft>
                <a:spcPct val="35000"/>
              </a:spcAft>
              <a:buNone/>
            </a:pPr>
            <a:r>
              <a:rPr lang="en-US" sz="1600" b="1" u="sng" kern="1200" dirty="0">
                <a:solidFill>
                  <a:schemeClr val="bg1"/>
                </a:solidFill>
              </a:rPr>
              <a:t> </a:t>
            </a:r>
          </a:p>
          <a:p>
            <a:pPr lvl="0" defTabSz="1644650">
              <a:lnSpc>
                <a:spcPct val="90000"/>
              </a:lnSpc>
              <a:spcBef>
                <a:spcPct val="0"/>
              </a:spcBef>
              <a:spcAft>
                <a:spcPct val="35000"/>
              </a:spcAft>
              <a:buNone/>
            </a:pPr>
            <a:r>
              <a:rPr lang="en-US" sz="1600" b="1" u="sng" kern="1200" dirty="0">
                <a:solidFill>
                  <a:schemeClr val="bg1"/>
                </a:solidFill>
              </a:rPr>
              <a:t>Target </a:t>
            </a:r>
            <a:r>
              <a:rPr lang="en-US" sz="1600" b="1" u="sng" dirty="0">
                <a:solidFill>
                  <a:schemeClr val="bg1"/>
                </a:solidFill>
              </a:rPr>
              <a:t>Market </a:t>
            </a:r>
            <a:r>
              <a:rPr lang="en-US" sz="1600" b="1" u="sng" kern="1200" dirty="0">
                <a:solidFill>
                  <a:schemeClr val="bg1"/>
                </a:solidFill>
              </a:rPr>
              <a:t>Audience</a:t>
            </a:r>
          </a:p>
          <a:p>
            <a:pPr marL="285750" indent="-285750" defTabSz="1644650">
              <a:lnSpc>
                <a:spcPct val="90000"/>
              </a:lnSpc>
              <a:spcBef>
                <a:spcPct val="0"/>
              </a:spcBef>
              <a:spcAft>
                <a:spcPct val="35000"/>
              </a:spcAft>
              <a:buFont typeface="Arial" panose="020B0604020202020204" pitchFamily="34" charset="0"/>
              <a:buChar char="•"/>
            </a:pPr>
            <a:r>
              <a:rPr lang="en-US" sz="1600" dirty="0">
                <a:solidFill>
                  <a:schemeClr val="bg1"/>
                </a:solidFill>
              </a:rPr>
              <a:t>4-wheeler licsened automobile owners between the age group 18-60 years</a:t>
            </a:r>
          </a:p>
          <a:p>
            <a:pPr marL="285750" indent="-285750" defTabSz="1644650">
              <a:lnSpc>
                <a:spcPct val="90000"/>
              </a:lnSpc>
              <a:spcBef>
                <a:spcPct val="0"/>
              </a:spcBef>
              <a:spcAft>
                <a:spcPct val="35000"/>
              </a:spcAft>
              <a:buFont typeface="Arial" panose="020B0604020202020204" pitchFamily="34" charset="0"/>
              <a:buChar char="•"/>
            </a:pPr>
            <a:r>
              <a:rPr lang="en-US" sz="1600" dirty="0">
                <a:solidFill>
                  <a:schemeClr val="bg1"/>
                </a:solidFill>
              </a:rPr>
              <a:t>Professionals navigating in automobile cars to destination in busy traffic-affected cities.</a:t>
            </a:r>
          </a:p>
          <a:p>
            <a:pPr marL="0" lvl="0" indent="0" defTabSz="1644650">
              <a:lnSpc>
                <a:spcPct val="90000"/>
              </a:lnSpc>
              <a:spcBef>
                <a:spcPct val="0"/>
              </a:spcBef>
              <a:spcAft>
                <a:spcPct val="35000"/>
              </a:spcAft>
              <a:buNone/>
            </a:pPr>
            <a:endParaRPr lang="en-IN" sz="1600" kern="1200" dirty="0"/>
          </a:p>
        </p:txBody>
      </p:sp>
      <p:sp>
        <p:nvSpPr>
          <p:cNvPr id="31" name="Rectangle: Rounded Corners 30">
            <a:extLst>
              <a:ext uri="{FF2B5EF4-FFF2-40B4-BE49-F238E27FC236}">
                <a16:creationId xmlns:a16="http://schemas.microsoft.com/office/drawing/2014/main" id="{E851ACB3-B73E-49FB-B23F-9F2A836BC444}"/>
              </a:ext>
            </a:extLst>
          </p:cNvPr>
          <p:cNvSpPr/>
          <p:nvPr/>
        </p:nvSpPr>
        <p:spPr>
          <a:xfrm>
            <a:off x="415416" y="3308729"/>
            <a:ext cx="3600000" cy="2880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1307" tIns="140971" rIns="263144" bIns="140970" numCol="1" spcCol="1270" anchor="ctr" anchorCtr="0">
            <a:noAutofit/>
          </a:bodyPr>
          <a:lstStyle/>
          <a:p>
            <a:pPr lvl="0" defTabSz="1644650">
              <a:lnSpc>
                <a:spcPct val="90000"/>
              </a:lnSpc>
              <a:spcBef>
                <a:spcPct val="0"/>
              </a:spcBef>
              <a:spcAft>
                <a:spcPct val="35000"/>
              </a:spcAft>
            </a:pPr>
            <a:r>
              <a:rPr lang="en-US" sz="1600" b="1" u="sng" dirty="0">
                <a:solidFill>
                  <a:schemeClr val="bg1"/>
                </a:solidFill>
              </a:rPr>
              <a:t>Track and Measure</a:t>
            </a:r>
          </a:p>
          <a:p>
            <a:pPr lvl="0" defTabSz="1644650">
              <a:lnSpc>
                <a:spcPct val="90000"/>
              </a:lnSpc>
              <a:spcBef>
                <a:spcPct val="0"/>
              </a:spcBef>
              <a:spcAft>
                <a:spcPct val="35000"/>
              </a:spcAft>
            </a:pPr>
            <a:endParaRPr lang="en-US" sz="1600" b="1" u="sng" dirty="0">
              <a:solidFill>
                <a:schemeClr val="bg1"/>
              </a:solidFill>
            </a:endParaRPr>
          </a:p>
          <a:p>
            <a:pPr lvl="0" defTabSz="1644650">
              <a:lnSpc>
                <a:spcPct val="90000"/>
              </a:lnSpc>
              <a:spcBef>
                <a:spcPct val="0"/>
              </a:spcBef>
              <a:spcAft>
                <a:spcPct val="35000"/>
              </a:spcAft>
            </a:pPr>
            <a:r>
              <a:rPr lang="en-IN" sz="1600" dirty="0">
                <a:solidFill>
                  <a:schemeClr val="bg1"/>
                </a:solidFill>
              </a:rPr>
              <a:t>Measuring and tracking app engagement through number of downloads and growing customer base</a:t>
            </a:r>
          </a:p>
          <a:p>
            <a:pPr marL="0" lvl="0" indent="0" defTabSz="1644650">
              <a:lnSpc>
                <a:spcPct val="90000"/>
              </a:lnSpc>
              <a:spcBef>
                <a:spcPct val="0"/>
              </a:spcBef>
              <a:spcAft>
                <a:spcPct val="35000"/>
              </a:spcAft>
              <a:buNone/>
            </a:pPr>
            <a:endParaRPr lang="en-IN" sz="1600" kern="1200" dirty="0">
              <a:solidFill>
                <a:schemeClr val="bg1"/>
              </a:solidFill>
            </a:endParaRPr>
          </a:p>
        </p:txBody>
      </p:sp>
      <p:sp>
        <p:nvSpPr>
          <p:cNvPr id="33" name="Rectangle: Rounded Corners 32">
            <a:extLst>
              <a:ext uri="{FF2B5EF4-FFF2-40B4-BE49-F238E27FC236}">
                <a16:creationId xmlns:a16="http://schemas.microsoft.com/office/drawing/2014/main" id="{0E5F7058-EAF2-476D-B35F-B891F41204DD}"/>
              </a:ext>
            </a:extLst>
          </p:cNvPr>
          <p:cNvSpPr/>
          <p:nvPr/>
        </p:nvSpPr>
        <p:spPr>
          <a:xfrm>
            <a:off x="7853827" y="328474"/>
            <a:ext cx="3600000" cy="2880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1307" tIns="140971" rIns="263144" bIns="140970" numCol="1" spcCol="1270" anchor="ctr" anchorCtr="0">
            <a:noAutofit/>
          </a:bodyPr>
          <a:lstStyle/>
          <a:p>
            <a:pPr marL="0" lvl="0" indent="0" defTabSz="1644650">
              <a:lnSpc>
                <a:spcPct val="90000"/>
              </a:lnSpc>
              <a:spcBef>
                <a:spcPct val="0"/>
              </a:spcBef>
              <a:spcAft>
                <a:spcPct val="35000"/>
              </a:spcAft>
              <a:buNone/>
            </a:pPr>
            <a:r>
              <a:rPr lang="en-US" sz="1600" b="1" u="sng" kern="1200" dirty="0">
                <a:solidFill>
                  <a:schemeClr val="bg1"/>
                </a:solidFill>
              </a:rPr>
              <a:t>Brand Positioning and Digital Marketing</a:t>
            </a:r>
          </a:p>
          <a:p>
            <a:pPr marL="0" lvl="0" indent="0" defTabSz="1644650">
              <a:lnSpc>
                <a:spcPct val="90000"/>
              </a:lnSpc>
              <a:spcBef>
                <a:spcPct val="0"/>
              </a:spcBef>
              <a:spcAft>
                <a:spcPct val="35000"/>
              </a:spcAft>
              <a:buNone/>
            </a:pPr>
            <a:endParaRPr lang="en-US" sz="1600" b="1" u="sng" kern="1200" dirty="0">
              <a:solidFill>
                <a:schemeClr val="bg1"/>
              </a:solidFill>
            </a:endParaRPr>
          </a:p>
          <a:p>
            <a:pPr lvl="0" defTabSz="1644650">
              <a:lnSpc>
                <a:spcPct val="90000"/>
              </a:lnSpc>
              <a:spcBef>
                <a:spcPct val="0"/>
              </a:spcBef>
              <a:spcAft>
                <a:spcPct val="35000"/>
              </a:spcAft>
            </a:pPr>
            <a:r>
              <a:rPr lang="en-US" sz="1600" dirty="0">
                <a:solidFill>
                  <a:schemeClr val="bg1"/>
                </a:solidFill>
              </a:rPr>
              <a:t>Executing well-defined  </a:t>
            </a:r>
            <a:r>
              <a:rPr lang="en-US" sz="1600" kern="1200" dirty="0">
                <a:solidFill>
                  <a:schemeClr val="bg1"/>
                </a:solidFill>
              </a:rPr>
              <a:t>promotional strategy of Aphonic App through social media platforms and awareness events.</a:t>
            </a:r>
          </a:p>
        </p:txBody>
      </p:sp>
      <p:sp>
        <p:nvSpPr>
          <p:cNvPr id="34" name="Rectangle: Rounded Corners 33">
            <a:extLst>
              <a:ext uri="{FF2B5EF4-FFF2-40B4-BE49-F238E27FC236}">
                <a16:creationId xmlns:a16="http://schemas.microsoft.com/office/drawing/2014/main" id="{17D62081-98E5-44F3-9C1A-B4F861D86979}"/>
              </a:ext>
            </a:extLst>
          </p:cNvPr>
          <p:cNvSpPr/>
          <p:nvPr/>
        </p:nvSpPr>
        <p:spPr>
          <a:xfrm>
            <a:off x="7853827" y="3308727"/>
            <a:ext cx="3600000" cy="2880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1307" tIns="140971" rIns="263144" bIns="140970" numCol="1" spcCol="1270" anchor="ctr" anchorCtr="0">
            <a:noAutofit/>
          </a:bodyPr>
          <a:lstStyle/>
          <a:p>
            <a:pPr lvl="0" defTabSz="1644650">
              <a:lnSpc>
                <a:spcPct val="90000"/>
              </a:lnSpc>
              <a:spcBef>
                <a:spcPct val="0"/>
              </a:spcBef>
              <a:spcAft>
                <a:spcPct val="35000"/>
              </a:spcAft>
            </a:pPr>
            <a:r>
              <a:rPr lang="en-US" sz="1600" b="1" u="sng" kern="1200" dirty="0">
                <a:solidFill>
                  <a:schemeClr val="bg1"/>
                </a:solidFill>
              </a:rPr>
              <a:t>Value proposition</a:t>
            </a:r>
          </a:p>
          <a:p>
            <a:pPr marL="285750" lvl="0" indent="-285750" defTabSz="1644650">
              <a:lnSpc>
                <a:spcPct val="90000"/>
              </a:lnSpc>
              <a:spcBef>
                <a:spcPct val="0"/>
              </a:spcBef>
              <a:spcAft>
                <a:spcPct val="35000"/>
              </a:spcAft>
              <a:buFont typeface="Arial" panose="020B0604020202020204" pitchFamily="34" charset="0"/>
              <a:buChar char="•"/>
            </a:pPr>
            <a:r>
              <a:rPr lang="en-IN" sz="1600" kern="1200" dirty="0">
                <a:solidFill>
                  <a:schemeClr val="bg1"/>
                </a:solidFill>
              </a:rPr>
              <a:t>Concise sign-in process</a:t>
            </a:r>
          </a:p>
          <a:p>
            <a:pPr marL="285750" lvl="0" indent="-285750" defTabSz="1644650">
              <a:lnSpc>
                <a:spcPct val="90000"/>
              </a:lnSpc>
              <a:spcBef>
                <a:spcPct val="0"/>
              </a:spcBef>
              <a:spcAft>
                <a:spcPct val="35000"/>
              </a:spcAft>
              <a:buFont typeface="Arial" panose="020B0604020202020204" pitchFamily="34" charset="0"/>
              <a:buChar char="•"/>
            </a:pPr>
            <a:r>
              <a:rPr lang="en-IN" sz="1600" dirty="0">
                <a:solidFill>
                  <a:schemeClr val="bg1"/>
                </a:solidFill>
              </a:rPr>
              <a:t>Freemium version that indirectly monetizes the app.</a:t>
            </a:r>
          </a:p>
          <a:p>
            <a:pPr marL="285750" lvl="0" indent="-285750" defTabSz="1644650">
              <a:lnSpc>
                <a:spcPct val="90000"/>
              </a:lnSpc>
              <a:spcBef>
                <a:spcPct val="0"/>
              </a:spcBef>
              <a:spcAft>
                <a:spcPct val="35000"/>
              </a:spcAft>
              <a:buFont typeface="Arial" panose="020B0604020202020204" pitchFamily="34" charset="0"/>
              <a:buChar char="•"/>
            </a:pPr>
            <a:r>
              <a:rPr lang="en-IN" sz="1600" kern="1200" dirty="0">
                <a:solidFill>
                  <a:schemeClr val="bg1"/>
                </a:solidFill>
              </a:rPr>
              <a:t>Adver</a:t>
            </a:r>
            <a:r>
              <a:rPr lang="en-IN" sz="1600" dirty="0">
                <a:solidFill>
                  <a:schemeClr val="bg1"/>
                </a:solidFill>
              </a:rPr>
              <a:t>tisement positioning that does not disturb users app tour.</a:t>
            </a:r>
          </a:p>
          <a:p>
            <a:pPr marL="285750" lvl="0" indent="-285750" defTabSz="1644650">
              <a:lnSpc>
                <a:spcPct val="90000"/>
              </a:lnSpc>
              <a:spcBef>
                <a:spcPct val="0"/>
              </a:spcBef>
              <a:spcAft>
                <a:spcPct val="35000"/>
              </a:spcAft>
              <a:buFont typeface="Arial" panose="020B0604020202020204" pitchFamily="34" charset="0"/>
              <a:buChar char="•"/>
            </a:pPr>
            <a:r>
              <a:rPr lang="en-IN" sz="1600" kern="1200" dirty="0">
                <a:solidFill>
                  <a:schemeClr val="bg1"/>
                </a:solidFill>
              </a:rPr>
              <a:t>Secured and encrypted customer information</a:t>
            </a:r>
            <a:r>
              <a:rPr lang="en-IN" sz="1600" kern="1200" dirty="0"/>
              <a:t>.</a:t>
            </a:r>
          </a:p>
        </p:txBody>
      </p:sp>
      <p:sp>
        <p:nvSpPr>
          <p:cNvPr id="59" name="Oval 58">
            <a:extLst>
              <a:ext uri="{FF2B5EF4-FFF2-40B4-BE49-F238E27FC236}">
                <a16:creationId xmlns:a16="http://schemas.microsoft.com/office/drawing/2014/main" id="{86405072-7E5F-44A3-915D-A63025C38EC0}"/>
              </a:ext>
            </a:extLst>
          </p:cNvPr>
          <p:cNvSpPr/>
          <p:nvPr/>
        </p:nvSpPr>
        <p:spPr>
          <a:xfrm>
            <a:off x="4819186" y="1225006"/>
            <a:ext cx="2202873" cy="2133600"/>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800" b="1" dirty="0"/>
              <a:t> Market Strategy</a:t>
            </a:r>
            <a:endParaRPr lang="en-IN" sz="2800" b="1" dirty="0"/>
          </a:p>
        </p:txBody>
      </p:sp>
      <p:cxnSp>
        <p:nvCxnSpPr>
          <p:cNvPr id="60" name="Connector: Elbow 59">
            <a:extLst>
              <a:ext uri="{FF2B5EF4-FFF2-40B4-BE49-F238E27FC236}">
                <a16:creationId xmlns:a16="http://schemas.microsoft.com/office/drawing/2014/main" id="{65E7A67C-7811-4B8A-B38C-5CAA0D26DF7D}"/>
              </a:ext>
            </a:extLst>
          </p:cNvPr>
          <p:cNvCxnSpPr>
            <a:cxnSpLocks/>
            <a:stCxn id="33" idx="1"/>
          </p:cNvCxnSpPr>
          <p:nvPr/>
        </p:nvCxnSpPr>
        <p:spPr>
          <a:xfrm rot="10800000" flipV="1">
            <a:off x="6667501" y="1768474"/>
            <a:ext cx="1186326" cy="12700"/>
          </a:xfrm>
          <a:prstGeom prst="bentConnector3">
            <a:avLst>
              <a:gd name="adj1" fmla="val 50000"/>
            </a:avLst>
          </a:prstGeom>
          <a:ln w="381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5" name="Connector: Elbow 64">
            <a:extLst>
              <a:ext uri="{FF2B5EF4-FFF2-40B4-BE49-F238E27FC236}">
                <a16:creationId xmlns:a16="http://schemas.microsoft.com/office/drawing/2014/main" id="{81ED47B9-D76E-43D6-AF5A-60C67583F0E3}"/>
              </a:ext>
            </a:extLst>
          </p:cNvPr>
          <p:cNvCxnSpPr>
            <a:cxnSpLocks/>
          </p:cNvCxnSpPr>
          <p:nvPr/>
        </p:nvCxnSpPr>
        <p:spPr>
          <a:xfrm rot="10800000">
            <a:off x="6667501" y="2777600"/>
            <a:ext cx="1318380" cy="949150"/>
          </a:xfrm>
          <a:prstGeom prst="bentConnector3">
            <a:avLst>
              <a:gd name="adj1" fmla="val 50000"/>
            </a:avLst>
          </a:prstGeom>
          <a:ln w="381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68" name="Connector: Elbow 67">
            <a:extLst>
              <a:ext uri="{FF2B5EF4-FFF2-40B4-BE49-F238E27FC236}">
                <a16:creationId xmlns:a16="http://schemas.microsoft.com/office/drawing/2014/main" id="{085745CB-38F4-4FFD-B579-DC6C480519E4}"/>
              </a:ext>
            </a:extLst>
          </p:cNvPr>
          <p:cNvCxnSpPr>
            <a:cxnSpLocks/>
          </p:cNvCxnSpPr>
          <p:nvPr/>
        </p:nvCxnSpPr>
        <p:spPr>
          <a:xfrm flipV="1">
            <a:off x="3949944" y="2811439"/>
            <a:ext cx="1263501" cy="915310"/>
          </a:xfrm>
          <a:prstGeom prst="bentConnector3">
            <a:avLst>
              <a:gd name="adj1" fmla="val 50000"/>
            </a:avLst>
          </a:prstGeom>
          <a:ln w="38100">
            <a:solidFill>
              <a:srgbClr val="002060"/>
            </a:solidFill>
            <a:tailEnd type="triangle"/>
          </a:ln>
        </p:spPr>
        <p:style>
          <a:lnRef idx="3">
            <a:schemeClr val="accent1"/>
          </a:lnRef>
          <a:fillRef idx="0">
            <a:schemeClr val="accent1"/>
          </a:fillRef>
          <a:effectRef idx="2">
            <a:schemeClr val="accent1"/>
          </a:effectRef>
          <a:fontRef idx="minor">
            <a:schemeClr val="tx1"/>
          </a:fontRef>
        </p:style>
      </p:cxnSp>
      <p:cxnSp>
        <p:nvCxnSpPr>
          <p:cNvPr id="76" name="Connector: Elbow 75">
            <a:extLst>
              <a:ext uri="{FF2B5EF4-FFF2-40B4-BE49-F238E27FC236}">
                <a16:creationId xmlns:a16="http://schemas.microsoft.com/office/drawing/2014/main" id="{121F22C4-719D-4E58-9629-34190417CFB9}"/>
              </a:ext>
            </a:extLst>
          </p:cNvPr>
          <p:cNvCxnSpPr>
            <a:cxnSpLocks/>
            <a:stCxn id="77" idx="0"/>
          </p:cNvCxnSpPr>
          <p:nvPr/>
        </p:nvCxnSpPr>
        <p:spPr>
          <a:xfrm rot="5400000" flipH="1" flipV="1">
            <a:off x="5497542" y="3521123"/>
            <a:ext cx="846161" cy="12700"/>
          </a:xfrm>
          <a:prstGeom prst="bentConnector3">
            <a:avLst>
              <a:gd name="adj1" fmla="val 96774"/>
            </a:avLst>
          </a:prstGeom>
          <a:ln w="38100">
            <a:solidFill>
              <a:srgbClr val="002060"/>
            </a:solidFill>
            <a:tailEnd type="triangle"/>
          </a:ln>
        </p:spPr>
        <p:style>
          <a:lnRef idx="3">
            <a:schemeClr val="accent1"/>
          </a:lnRef>
          <a:fillRef idx="0">
            <a:schemeClr val="accent1"/>
          </a:fillRef>
          <a:effectRef idx="2">
            <a:schemeClr val="accent1"/>
          </a:effectRef>
          <a:fontRef idx="minor">
            <a:schemeClr val="tx1"/>
          </a:fontRef>
        </p:style>
      </p:cxnSp>
      <p:sp>
        <p:nvSpPr>
          <p:cNvPr id="77" name="Rectangle: Rounded Corners 76">
            <a:extLst>
              <a:ext uri="{FF2B5EF4-FFF2-40B4-BE49-F238E27FC236}">
                <a16:creationId xmlns:a16="http://schemas.microsoft.com/office/drawing/2014/main" id="{A585DAB2-D8D5-4764-ADFE-AA29057BE3EB}"/>
              </a:ext>
            </a:extLst>
          </p:cNvPr>
          <p:cNvSpPr/>
          <p:nvPr/>
        </p:nvSpPr>
        <p:spPr>
          <a:xfrm>
            <a:off x="4279087" y="3944203"/>
            <a:ext cx="3283070" cy="211630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1307" tIns="140971" rIns="263144" bIns="140970" numCol="1" spcCol="1270" anchor="ctr" anchorCtr="0">
            <a:noAutofit/>
          </a:bodyPr>
          <a:lstStyle/>
          <a:p>
            <a:pPr lvl="0" defTabSz="1644650">
              <a:lnSpc>
                <a:spcPct val="90000"/>
              </a:lnSpc>
              <a:spcBef>
                <a:spcPct val="0"/>
              </a:spcBef>
              <a:spcAft>
                <a:spcPct val="35000"/>
              </a:spcAft>
            </a:pPr>
            <a:r>
              <a:rPr lang="en-US" sz="1600" b="1" u="sng" dirty="0">
                <a:solidFill>
                  <a:schemeClr val="bg1"/>
                </a:solidFill>
              </a:rPr>
              <a:t>Increasing Customer Engagement</a:t>
            </a:r>
          </a:p>
          <a:p>
            <a:pPr lvl="0" defTabSz="1644650">
              <a:lnSpc>
                <a:spcPct val="90000"/>
              </a:lnSpc>
              <a:spcBef>
                <a:spcPct val="0"/>
              </a:spcBef>
              <a:spcAft>
                <a:spcPct val="35000"/>
              </a:spcAft>
            </a:pPr>
            <a:r>
              <a:rPr lang="en-US" sz="1600" dirty="0">
                <a:solidFill>
                  <a:schemeClr val="bg1"/>
                </a:solidFill>
              </a:rPr>
              <a:t>Through simple functions, improved UX/UI and hands-free operation.</a:t>
            </a:r>
          </a:p>
          <a:p>
            <a:pPr marL="0" lvl="0" indent="0" defTabSz="1644650">
              <a:lnSpc>
                <a:spcPct val="90000"/>
              </a:lnSpc>
              <a:spcBef>
                <a:spcPct val="0"/>
              </a:spcBef>
              <a:spcAft>
                <a:spcPct val="35000"/>
              </a:spcAft>
              <a:buNone/>
            </a:pPr>
            <a:endParaRPr lang="en-IN" sz="1600" kern="1200" dirty="0">
              <a:solidFill>
                <a:schemeClr val="bg1"/>
              </a:solidFill>
            </a:endParaRPr>
          </a:p>
        </p:txBody>
      </p:sp>
      <p:sp>
        <p:nvSpPr>
          <p:cNvPr id="2" name="TextBox 1">
            <a:extLst>
              <a:ext uri="{FF2B5EF4-FFF2-40B4-BE49-F238E27FC236}">
                <a16:creationId xmlns:a16="http://schemas.microsoft.com/office/drawing/2014/main" id="{52C398C7-CA8E-4A9E-85A3-D7AEBE7B6C99}"/>
              </a:ext>
            </a:extLst>
          </p:cNvPr>
          <p:cNvSpPr txBox="1"/>
          <p:nvPr/>
        </p:nvSpPr>
        <p:spPr>
          <a:xfrm>
            <a:off x="0" y="266919"/>
            <a:ext cx="12192000" cy="461665"/>
          </a:xfrm>
          <a:prstGeom prst="rect">
            <a:avLst/>
          </a:prstGeom>
          <a:noFill/>
        </p:spPr>
        <p:txBody>
          <a:bodyPr wrap="square" rtlCol="0" anchor="ctr">
            <a:spAutoFit/>
          </a:bodyPr>
          <a:lstStyle/>
          <a:p>
            <a:pPr algn="ctr"/>
            <a:r>
              <a:rPr lang="en-US" sz="2400" b="1" u="sng" dirty="0"/>
              <a:t>GO-TO MARKET PLAN</a:t>
            </a:r>
            <a:endParaRPr lang="en-IN" sz="2400" b="1" u="sng" dirty="0"/>
          </a:p>
        </p:txBody>
      </p:sp>
      <p:cxnSp>
        <p:nvCxnSpPr>
          <p:cNvPr id="35" name="Connector: Elbow 67">
            <a:extLst>
              <a:ext uri="{FF2B5EF4-FFF2-40B4-BE49-F238E27FC236}">
                <a16:creationId xmlns:a16="http://schemas.microsoft.com/office/drawing/2014/main" id="{085745CB-38F4-4FFD-B579-DC6C480519E4}"/>
              </a:ext>
            </a:extLst>
          </p:cNvPr>
          <p:cNvCxnSpPr>
            <a:cxnSpLocks/>
            <a:stCxn id="11" idx="3"/>
          </p:cNvCxnSpPr>
          <p:nvPr/>
        </p:nvCxnSpPr>
        <p:spPr>
          <a:xfrm>
            <a:off x="4015416" y="1768474"/>
            <a:ext cx="1198029" cy="12700"/>
          </a:xfrm>
          <a:prstGeom prst="bentConnector3">
            <a:avLst>
              <a:gd name="adj1" fmla="val 50000"/>
            </a:avLst>
          </a:prstGeom>
          <a:ln w="38100">
            <a:solidFill>
              <a:srgbClr val="00206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6714130"/>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B4E04D9-4A5F-4691-B833-0DD8F631B7CF}"/>
              </a:ext>
            </a:extLst>
          </p:cNvPr>
          <p:cNvGraphicFramePr/>
          <p:nvPr>
            <p:extLst>
              <p:ext uri="{D42A27DB-BD31-4B8C-83A1-F6EECF244321}">
                <p14:modId xmlns:p14="http://schemas.microsoft.com/office/powerpoint/2010/main" val="3987939609"/>
              </p:ext>
            </p:extLst>
          </p:nvPr>
        </p:nvGraphicFramePr>
        <p:xfrm>
          <a:off x="4428971" y="239060"/>
          <a:ext cx="7530289" cy="571031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C92B226-D4D6-4DC3-95F8-8EFB0883CFE1}"/>
              </a:ext>
            </a:extLst>
          </p:cNvPr>
          <p:cNvSpPr txBox="1"/>
          <p:nvPr/>
        </p:nvSpPr>
        <p:spPr>
          <a:xfrm>
            <a:off x="7737833" y="6124882"/>
            <a:ext cx="2383277" cy="37937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Years  forecast</a:t>
            </a:r>
            <a:endParaRPr lang="en-IN" dirty="0"/>
          </a:p>
        </p:txBody>
      </p:sp>
      <p:sp>
        <p:nvSpPr>
          <p:cNvPr id="8" name="Rectangle 7">
            <a:extLst>
              <a:ext uri="{FF2B5EF4-FFF2-40B4-BE49-F238E27FC236}">
                <a16:creationId xmlns:a16="http://schemas.microsoft.com/office/drawing/2014/main" id="{4581D3B7-533E-49AF-8C43-3F39988A2055}"/>
              </a:ext>
              <a:ext uri="{C183D7F6-B498-43B3-948B-1728B52AA6E4}">
                <adec:decorative xmlns:adec="http://schemas.microsoft.com/office/drawing/2017/decorative" val="1"/>
              </a:ext>
            </a:extLst>
          </p:cNvPr>
          <p:cNvSpPr/>
          <p:nvPr/>
        </p:nvSpPr>
        <p:spPr>
          <a:xfrm rot="16200000">
            <a:off x="-360788" y="2534809"/>
            <a:ext cx="4309908" cy="32003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6" name="TextBox 5">
            <a:extLst>
              <a:ext uri="{FF2B5EF4-FFF2-40B4-BE49-F238E27FC236}">
                <a16:creationId xmlns:a16="http://schemas.microsoft.com/office/drawing/2014/main" id="{31D218CC-7AE0-4E52-8873-B5657CD23E1D}"/>
              </a:ext>
            </a:extLst>
          </p:cNvPr>
          <p:cNvSpPr txBox="1"/>
          <p:nvPr/>
        </p:nvSpPr>
        <p:spPr>
          <a:xfrm>
            <a:off x="2276856" y="914400"/>
            <a:ext cx="2045247" cy="64633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dirty="0"/>
              <a:t>Percentage  of   automobile owner</a:t>
            </a:r>
            <a:endParaRPr lang="en-IN" dirty="0"/>
          </a:p>
        </p:txBody>
      </p:sp>
      <p:sp>
        <p:nvSpPr>
          <p:cNvPr id="7" name="Rectangle 6">
            <a:extLst>
              <a:ext uri="{FF2B5EF4-FFF2-40B4-BE49-F238E27FC236}">
                <a16:creationId xmlns:a16="http://schemas.microsoft.com/office/drawing/2014/main" id="{DA84A34B-CA91-4D18-9038-2FDD5E9281D0}"/>
              </a:ext>
              <a:ext uri="{C183D7F6-B498-43B3-948B-1728B52AA6E4}">
                <adec:decorative xmlns:adec="http://schemas.microsoft.com/office/drawing/2017/decorative" val="1"/>
              </a:ext>
            </a:extLst>
          </p:cNvPr>
          <p:cNvSpPr/>
          <p:nvPr/>
        </p:nvSpPr>
        <p:spPr>
          <a:xfrm>
            <a:off x="318961" y="2424545"/>
            <a:ext cx="2936151" cy="3435927"/>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IN" sz="2000" dirty="0">
                <a:solidFill>
                  <a:schemeClr val="bg1"/>
                </a:solidFill>
                <a:cs typeface="Arial" panose="020B0604020202020204" pitchFamily="34" charset="0"/>
              </a:rPr>
              <a:t>Aphonic-the muted horn is estimated to rise in the global market with its no-horn policy essence by 2023  and is expected to retain its dominance throughout the forecast period</a:t>
            </a:r>
            <a:r>
              <a:rPr lang="en-IN" sz="1800" dirty="0">
                <a:solidFill>
                  <a:schemeClr val="bg1"/>
                </a:solidFill>
                <a:latin typeface="Arial" panose="020B0604020202020204" pitchFamily="34" charset="0"/>
                <a:cs typeface="Arial" panose="020B0604020202020204" pitchFamily="34" charset="0"/>
              </a:rPr>
              <a:t>.</a:t>
            </a:r>
          </a:p>
        </p:txBody>
      </p:sp>
      <p:sp>
        <p:nvSpPr>
          <p:cNvPr id="2" name="TextBox 1"/>
          <p:cNvSpPr txBox="1"/>
          <p:nvPr/>
        </p:nvSpPr>
        <p:spPr>
          <a:xfrm>
            <a:off x="11068333" y="6217419"/>
            <a:ext cx="687719" cy="307777"/>
          </a:xfrm>
          <a:prstGeom prst="rect">
            <a:avLst/>
          </a:prstGeom>
          <a:noFill/>
        </p:spPr>
        <p:txBody>
          <a:bodyPr wrap="square" rtlCol="0" anchor="ctr">
            <a:spAutoFit/>
          </a:bodyPr>
          <a:lstStyle/>
          <a:p>
            <a:pPr algn="ctr"/>
            <a:r>
              <a:rPr lang="en-US" sz="1400" dirty="0">
                <a:solidFill>
                  <a:schemeClr val="bg1"/>
                </a:solidFill>
              </a:rPr>
              <a:t>15</a:t>
            </a:r>
            <a:endParaRPr lang="en-IN" sz="1400" dirty="0">
              <a:solidFill>
                <a:schemeClr val="bg1"/>
              </a:solidFill>
            </a:endParaRPr>
          </a:p>
        </p:txBody>
      </p:sp>
    </p:spTree>
    <p:extLst>
      <p:ext uri="{BB962C8B-B14F-4D97-AF65-F5344CB8AC3E}">
        <p14:creationId xmlns:p14="http://schemas.microsoft.com/office/powerpoint/2010/main" val="2737681749"/>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998EDF-4D5B-457B-8841-6295E86CAE7B}"/>
              </a:ext>
            </a:extLst>
          </p:cNvPr>
          <p:cNvPicPr>
            <a:picLocks noChangeAspect="1"/>
          </p:cNvPicPr>
          <p:nvPr/>
        </p:nvPicPr>
        <p:blipFill>
          <a:blip r:embed="rId2"/>
          <a:stretch>
            <a:fillRect/>
          </a:stretch>
        </p:blipFill>
        <p:spPr>
          <a:xfrm>
            <a:off x="0" y="1"/>
            <a:ext cx="12273699" cy="6857999"/>
          </a:xfrm>
          <a:prstGeom prst="rect">
            <a:avLst/>
          </a:prstGeom>
        </p:spPr>
      </p:pic>
      <p:sp>
        <p:nvSpPr>
          <p:cNvPr id="7" name="TextBox 6">
            <a:extLst>
              <a:ext uri="{FF2B5EF4-FFF2-40B4-BE49-F238E27FC236}">
                <a16:creationId xmlns:a16="http://schemas.microsoft.com/office/drawing/2014/main" id="{DBD64D7E-4C97-4E2B-9FB6-7F4508D00F0D}"/>
              </a:ext>
            </a:extLst>
          </p:cNvPr>
          <p:cNvSpPr txBox="1"/>
          <p:nvPr/>
        </p:nvSpPr>
        <p:spPr>
          <a:xfrm>
            <a:off x="4996206" y="1854426"/>
            <a:ext cx="2884602" cy="1200329"/>
          </a:xfrm>
          <a:prstGeom prst="rect">
            <a:avLst/>
          </a:prstGeom>
          <a:solidFill>
            <a:schemeClr val="bg1"/>
          </a:solidFill>
        </p:spPr>
        <p:txBody>
          <a:bodyPr wrap="square" rtlCol="0">
            <a:spAutoFit/>
          </a:bodyPr>
          <a:lstStyle/>
          <a:p>
            <a:r>
              <a:rPr lang="en-IN" b="1" dirty="0"/>
              <a:t>Tech Support Portal</a:t>
            </a:r>
          </a:p>
          <a:p>
            <a:r>
              <a:rPr lang="en-IN" dirty="0"/>
              <a:t>Services will be provided at any time if there is any technical fault in the app.</a:t>
            </a:r>
          </a:p>
        </p:txBody>
      </p:sp>
      <p:sp>
        <p:nvSpPr>
          <p:cNvPr id="8" name="TextBox 7">
            <a:extLst>
              <a:ext uri="{FF2B5EF4-FFF2-40B4-BE49-F238E27FC236}">
                <a16:creationId xmlns:a16="http://schemas.microsoft.com/office/drawing/2014/main" id="{7AC3AD26-8A3E-40BD-89B4-F7F04216BC99}"/>
              </a:ext>
            </a:extLst>
          </p:cNvPr>
          <p:cNvSpPr txBox="1"/>
          <p:nvPr/>
        </p:nvSpPr>
        <p:spPr>
          <a:xfrm>
            <a:off x="8235733" y="2454591"/>
            <a:ext cx="2573518" cy="1200329"/>
          </a:xfrm>
          <a:prstGeom prst="rect">
            <a:avLst/>
          </a:prstGeom>
          <a:solidFill>
            <a:schemeClr val="bg1"/>
          </a:solidFill>
        </p:spPr>
        <p:txBody>
          <a:bodyPr wrap="square" rtlCol="0">
            <a:spAutoFit/>
          </a:bodyPr>
          <a:lstStyle/>
          <a:p>
            <a:r>
              <a:rPr lang="en-IN" b="1" dirty="0"/>
              <a:t>Bootstrap Upgrade            </a:t>
            </a:r>
          </a:p>
          <a:p>
            <a:r>
              <a:rPr lang="en-IN" dirty="0"/>
              <a:t>It will download latest       updates as soon as a software is upgraded.</a:t>
            </a:r>
          </a:p>
        </p:txBody>
      </p:sp>
      <p:sp>
        <p:nvSpPr>
          <p:cNvPr id="9" name="TextBox 8">
            <a:extLst>
              <a:ext uri="{FF2B5EF4-FFF2-40B4-BE49-F238E27FC236}">
                <a16:creationId xmlns:a16="http://schemas.microsoft.com/office/drawing/2014/main" id="{C178A9C5-82E0-4D99-AA4A-40084F661B98}"/>
              </a:ext>
            </a:extLst>
          </p:cNvPr>
          <p:cNvSpPr txBox="1"/>
          <p:nvPr/>
        </p:nvSpPr>
        <p:spPr>
          <a:xfrm>
            <a:off x="1920077" y="4967927"/>
            <a:ext cx="2689629" cy="923330"/>
          </a:xfrm>
          <a:prstGeom prst="rect">
            <a:avLst/>
          </a:prstGeom>
          <a:solidFill>
            <a:schemeClr val="bg1"/>
          </a:solidFill>
        </p:spPr>
        <p:txBody>
          <a:bodyPr wrap="square" rtlCol="0">
            <a:spAutoFit/>
          </a:bodyPr>
          <a:lstStyle/>
          <a:p>
            <a:r>
              <a:rPr lang="en-IN" b="1" dirty="0"/>
              <a:t>Data Logging Module</a:t>
            </a:r>
          </a:p>
          <a:p>
            <a:r>
              <a:rPr lang="en-IN" dirty="0"/>
              <a:t>It will keep all the record of your data securely.</a:t>
            </a:r>
          </a:p>
        </p:txBody>
      </p:sp>
      <p:sp>
        <p:nvSpPr>
          <p:cNvPr id="10" name="TextBox 9">
            <a:extLst>
              <a:ext uri="{FF2B5EF4-FFF2-40B4-BE49-F238E27FC236}">
                <a16:creationId xmlns:a16="http://schemas.microsoft.com/office/drawing/2014/main" id="{A84FDEE8-8722-4B3B-92B5-91D7D81D9DFB}"/>
              </a:ext>
            </a:extLst>
          </p:cNvPr>
          <p:cNvSpPr txBox="1"/>
          <p:nvPr/>
        </p:nvSpPr>
        <p:spPr>
          <a:xfrm>
            <a:off x="7014962" y="4253174"/>
            <a:ext cx="2441542" cy="923330"/>
          </a:xfrm>
          <a:prstGeom prst="rect">
            <a:avLst/>
          </a:prstGeom>
          <a:solidFill>
            <a:schemeClr val="bg1"/>
          </a:solidFill>
        </p:spPr>
        <p:txBody>
          <a:bodyPr wrap="square" rtlCol="0">
            <a:spAutoFit/>
          </a:bodyPr>
          <a:lstStyle/>
          <a:p>
            <a:r>
              <a:rPr lang="en-IN" b="1" dirty="0"/>
              <a:t>App Support</a:t>
            </a:r>
          </a:p>
          <a:p>
            <a:r>
              <a:rPr lang="en-IN" dirty="0"/>
              <a:t>It will support android     as well iOS.</a:t>
            </a:r>
          </a:p>
        </p:txBody>
      </p:sp>
      <p:sp>
        <p:nvSpPr>
          <p:cNvPr id="11" name="TextBox 10">
            <a:extLst>
              <a:ext uri="{FF2B5EF4-FFF2-40B4-BE49-F238E27FC236}">
                <a16:creationId xmlns:a16="http://schemas.microsoft.com/office/drawing/2014/main" id="{232CF474-EDD3-4A05-85B7-8D925BCEB1B0}"/>
              </a:ext>
            </a:extLst>
          </p:cNvPr>
          <p:cNvSpPr txBox="1"/>
          <p:nvPr/>
        </p:nvSpPr>
        <p:spPr>
          <a:xfrm>
            <a:off x="9686751" y="4367762"/>
            <a:ext cx="2366128" cy="1200329"/>
          </a:xfrm>
          <a:prstGeom prst="rect">
            <a:avLst/>
          </a:prstGeom>
          <a:solidFill>
            <a:schemeClr val="bg1"/>
          </a:solidFill>
        </p:spPr>
        <p:txBody>
          <a:bodyPr wrap="square" rtlCol="0">
            <a:spAutoFit/>
          </a:bodyPr>
          <a:lstStyle/>
          <a:p>
            <a:r>
              <a:rPr lang="en-IN" b="1" dirty="0"/>
              <a:t>Public API</a:t>
            </a:r>
          </a:p>
          <a:p>
            <a:r>
              <a:rPr lang="en-IN" dirty="0"/>
              <a:t>It will help to interact between multiple softwares.</a:t>
            </a:r>
          </a:p>
        </p:txBody>
      </p:sp>
      <p:sp>
        <p:nvSpPr>
          <p:cNvPr id="12" name="TextBox 11">
            <a:extLst>
              <a:ext uri="{FF2B5EF4-FFF2-40B4-BE49-F238E27FC236}">
                <a16:creationId xmlns:a16="http://schemas.microsoft.com/office/drawing/2014/main" id="{0E7B82AB-2A9E-4237-8D5A-987C2F764D3B}"/>
              </a:ext>
            </a:extLst>
          </p:cNvPr>
          <p:cNvSpPr txBox="1"/>
          <p:nvPr/>
        </p:nvSpPr>
        <p:spPr>
          <a:xfrm>
            <a:off x="1879076" y="1531260"/>
            <a:ext cx="2595362" cy="923330"/>
          </a:xfrm>
          <a:prstGeom prst="rect">
            <a:avLst/>
          </a:prstGeom>
          <a:solidFill>
            <a:schemeClr val="bg1"/>
          </a:solidFill>
        </p:spPr>
        <p:txBody>
          <a:bodyPr wrap="square" rtlCol="0">
            <a:spAutoFit/>
          </a:bodyPr>
          <a:lstStyle/>
          <a:p>
            <a:r>
              <a:rPr lang="en-IN" b="1" dirty="0"/>
              <a:t>Product Launch</a:t>
            </a:r>
          </a:p>
          <a:p>
            <a:r>
              <a:rPr lang="en-IN" dirty="0"/>
              <a:t>Helps to initiate noise-free driving experience.</a:t>
            </a:r>
            <a:r>
              <a:rPr lang="en-IN" dirty="0">
                <a:solidFill>
                  <a:srgbClr val="0B2B41"/>
                </a:solidFill>
              </a:rPr>
              <a:t>.</a:t>
            </a:r>
          </a:p>
        </p:txBody>
      </p:sp>
      <p:sp>
        <p:nvSpPr>
          <p:cNvPr id="14" name="TextBox 13">
            <a:extLst>
              <a:ext uri="{FF2B5EF4-FFF2-40B4-BE49-F238E27FC236}">
                <a16:creationId xmlns:a16="http://schemas.microsoft.com/office/drawing/2014/main" id="{6E542F30-A3B1-4611-B17B-2F2CECAF6AA3}"/>
              </a:ext>
            </a:extLst>
          </p:cNvPr>
          <p:cNvSpPr txBox="1"/>
          <p:nvPr/>
        </p:nvSpPr>
        <p:spPr>
          <a:xfrm>
            <a:off x="1940493" y="2454591"/>
            <a:ext cx="1973194" cy="369332"/>
          </a:xfrm>
          <a:prstGeom prst="rect">
            <a:avLst/>
          </a:prstGeom>
          <a:solidFill>
            <a:schemeClr val="tx1"/>
          </a:solidFill>
          <a:ln>
            <a:solidFill>
              <a:schemeClr val="tx1"/>
            </a:solidFill>
          </a:ln>
        </p:spPr>
        <p:txBody>
          <a:bodyPr wrap="square" rtlCol="0">
            <a:spAutoFit/>
          </a:bodyPr>
          <a:lstStyle/>
          <a:p>
            <a:r>
              <a:rPr lang="en-IN" dirty="0"/>
              <a:t>                         </a:t>
            </a:r>
          </a:p>
        </p:txBody>
      </p:sp>
      <p:sp>
        <p:nvSpPr>
          <p:cNvPr id="15" name="TextBox 14">
            <a:extLst>
              <a:ext uri="{FF2B5EF4-FFF2-40B4-BE49-F238E27FC236}">
                <a16:creationId xmlns:a16="http://schemas.microsoft.com/office/drawing/2014/main" id="{694B3CDE-76F2-4692-87E9-7AA115FB292A}"/>
              </a:ext>
            </a:extLst>
          </p:cNvPr>
          <p:cNvSpPr txBox="1"/>
          <p:nvPr/>
        </p:nvSpPr>
        <p:spPr>
          <a:xfrm>
            <a:off x="6247615" y="386499"/>
            <a:ext cx="1771639" cy="369332"/>
          </a:xfrm>
          <a:prstGeom prst="rect">
            <a:avLst/>
          </a:prstGeom>
          <a:noFill/>
        </p:spPr>
        <p:txBody>
          <a:bodyPr wrap="none" rtlCol="0">
            <a:spAutoFit/>
          </a:bodyPr>
          <a:lstStyle/>
          <a:p>
            <a:r>
              <a:rPr lang="en-IN" dirty="0"/>
              <a:t>                              </a:t>
            </a:r>
          </a:p>
        </p:txBody>
      </p:sp>
      <p:sp>
        <p:nvSpPr>
          <p:cNvPr id="16" name="TextBox 15">
            <a:extLst>
              <a:ext uri="{FF2B5EF4-FFF2-40B4-BE49-F238E27FC236}">
                <a16:creationId xmlns:a16="http://schemas.microsoft.com/office/drawing/2014/main" id="{1183E5D6-A9CA-4C95-9B73-58FA66B39145}"/>
              </a:ext>
            </a:extLst>
          </p:cNvPr>
          <p:cNvSpPr txBox="1"/>
          <p:nvPr/>
        </p:nvSpPr>
        <p:spPr>
          <a:xfrm>
            <a:off x="0" y="-1"/>
            <a:ext cx="5944387" cy="923330"/>
          </a:xfrm>
          <a:prstGeom prst="rect">
            <a:avLst/>
          </a:prstGeom>
          <a:solidFill>
            <a:schemeClr val="bg1"/>
          </a:solidFill>
        </p:spPr>
        <p:txBody>
          <a:bodyPr wrap="square" rtlCol="0">
            <a:spAutoFit/>
          </a:bodyPr>
          <a:lstStyle/>
          <a:p>
            <a:r>
              <a:rPr lang="en-IN" dirty="0"/>
              <a:t>       </a:t>
            </a:r>
          </a:p>
          <a:p>
            <a:r>
              <a:rPr lang="en-IN" dirty="0"/>
              <a:t>                                                              </a:t>
            </a:r>
          </a:p>
          <a:p>
            <a:endParaRPr lang="en-IN" dirty="0"/>
          </a:p>
        </p:txBody>
      </p:sp>
      <p:pic>
        <p:nvPicPr>
          <p:cNvPr id="18" name="Picture 17">
            <a:extLst>
              <a:ext uri="{FF2B5EF4-FFF2-40B4-BE49-F238E27FC236}">
                <a16:creationId xmlns:a16="http://schemas.microsoft.com/office/drawing/2014/main" id="{708BA104-621A-4E34-B28C-47507CDC677E}"/>
              </a:ext>
            </a:extLst>
          </p:cNvPr>
          <p:cNvPicPr>
            <a:picLocks noChangeAspect="1"/>
          </p:cNvPicPr>
          <p:nvPr/>
        </p:nvPicPr>
        <p:blipFill>
          <a:blip r:embed="rId3"/>
          <a:stretch>
            <a:fillRect/>
          </a:stretch>
        </p:blipFill>
        <p:spPr>
          <a:xfrm>
            <a:off x="-21596" y="121447"/>
            <a:ext cx="8198018" cy="664366"/>
          </a:xfrm>
          <a:prstGeom prst="rect">
            <a:avLst/>
          </a:prstGeom>
        </p:spPr>
      </p:pic>
      <p:pic>
        <p:nvPicPr>
          <p:cNvPr id="21" name="Picture 20">
            <a:extLst>
              <a:ext uri="{FF2B5EF4-FFF2-40B4-BE49-F238E27FC236}">
                <a16:creationId xmlns:a16="http://schemas.microsoft.com/office/drawing/2014/main" id="{44BBBCFA-6051-434D-BADF-04278420C4A9}"/>
              </a:ext>
            </a:extLst>
          </p:cNvPr>
          <p:cNvPicPr>
            <a:picLocks noChangeAspect="1"/>
          </p:cNvPicPr>
          <p:nvPr/>
        </p:nvPicPr>
        <p:blipFill>
          <a:blip r:embed="rId4"/>
          <a:stretch>
            <a:fillRect/>
          </a:stretch>
        </p:blipFill>
        <p:spPr>
          <a:xfrm>
            <a:off x="4871800" y="947194"/>
            <a:ext cx="7320200" cy="421984"/>
          </a:xfrm>
          <a:prstGeom prst="rect">
            <a:avLst/>
          </a:prstGeom>
        </p:spPr>
      </p:pic>
      <p:pic>
        <p:nvPicPr>
          <p:cNvPr id="23" name="Content Placeholder 95">
            <a:extLst>
              <a:ext uri="{FF2B5EF4-FFF2-40B4-BE49-F238E27FC236}">
                <a16:creationId xmlns:a16="http://schemas.microsoft.com/office/drawing/2014/main" id="{C2E1156B-E10A-48B8-AB35-620DF702C487}"/>
              </a:ext>
            </a:extLst>
          </p:cNvPr>
          <p:cNvPicPr>
            <a:picLocks noChangeAspect="1"/>
          </p:cNvPicPr>
          <p:nvPr/>
        </p:nvPicPr>
        <p:blipFill>
          <a:blip r:embed="rId5">
            <a:extLst>
              <a:ext uri="{837473B0-CC2E-450A-ABE3-18F120FF3D39}">
                <a1611:picAttrSrcUrl xmlns:a1611="http://schemas.microsoft.com/office/drawing/2016/11/main" r:id="rId6"/>
              </a:ext>
            </a:extLst>
          </a:blip>
          <a:srcRect/>
          <a:stretch/>
        </p:blipFill>
        <p:spPr>
          <a:xfrm>
            <a:off x="7445916" y="3567107"/>
            <a:ext cx="789817" cy="729727"/>
          </a:xfrm>
          <a:prstGeom prst="ellipse">
            <a:avLst/>
          </a:prstGeom>
          <a:noFill/>
          <a:ln>
            <a:noFill/>
          </a:ln>
        </p:spPr>
      </p:pic>
      <p:sp>
        <p:nvSpPr>
          <p:cNvPr id="6" name="TextBox 5">
            <a:extLst>
              <a:ext uri="{FF2B5EF4-FFF2-40B4-BE49-F238E27FC236}">
                <a16:creationId xmlns:a16="http://schemas.microsoft.com/office/drawing/2014/main" id="{A231D6E5-C699-4079-B311-C5B538921509}"/>
              </a:ext>
            </a:extLst>
          </p:cNvPr>
          <p:cNvSpPr txBox="1"/>
          <p:nvPr/>
        </p:nvSpPr>
        <p:spPr>
          <a:xfrm>
            <a:off x="102706" y="168728"/>
            <a:ext cx="7580984" cy="61555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3400" b="1" dirty="0">
                <a:solidFill>
                  <a:schemeClr val="tx1"/>
                </a:solidFill>
              </a:rPr>
              <a:t>Business Impact / Measure Of  Success</a:t>
            </a:r>
          </a:p>
        </p:txBody>
      </p:sp>
      <p:sp>
        <p:nvSpPr>
          <p:cNvPr id="26" name="TextBox 25">
            <a:extLst>
              <a:ext uri="{FF2B5EF4-FFF2-40B4-BE49-F238E27FC236}">
                <a16:creationId xmlns:a16="http://schemas.microsoft.com/office/drawing/2014/main" id="{16E6716E-AADA-401F-90CD-AC57AA139340}"/>
              </a:ext>
            </a:extLst>
          </p:cNvPr>
          <p:cNvSpPr txBox="1"/>
          <p:nvPr/>
        </p:nvSpPr>
        <p:spPr>
          <a:xfrm>
            <a:off x="4799743" y="875690"/>
            <a:ext cx="6098963" cy="461665"/>
          </a:xfrm>
          <a:prstGeom prst="rect">
            <a:avLst/>
          </a:prstGeom>
          <a:noFill/>
        </p:spPr>
        <p:txBody>
          <a:bodyPr wrap="square" rtlCol="0">
            <a:spAutoFit/>
          </a:bodyPr>
          <a:lstStyle/>
          <a:p>
            <a:r>
              <a:rPr lang="en-IN" sz="2400" b="1" dirty="0">
                <a:solidFill>
                  <a:srgbClr val="0D3047"/>
                </a:solidFill>
              </a:rPr>
              <a:t>SERVICE ORIENTED ARCHITECTURE (SOA)</a:t>
            </a:r>
          </a:p>
        </p:txBody>
      </p:sp>
      <p:sp>
        <p:nvSpPr>
          <p:cNvPr id="3" name="Rectangle 2"/>
          <p:cNvSpPr/>
          <p:nvPr/>
        </p:nvSpPr>
        <p:spPr>
          <a:xfrm>
            <a:off x="8019254" y="3687186"/>
            <a:ext cx="969846" cy="4895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67057631"/>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Placeholder 47">
            <a:extLst>
              <a:ext uri="{FF2B5EF4-FFF2-40B4-BE49-F238E27FC236}">
                <a16:creationId xmlns:a16="http://schemas.microsoft.com/office/drawing/2014/main" id="{51DAB4F3-6A41-481C-8A3E-932EDFC9FEDE}"/>
              </a:ext>
            </a:extLst>
          </p:cNvPr>
          <p:cNvPicPr>
            <a:picLocks noGrp="1" noChangeAspect="1"/>
          </p:cNvPicPr>
          <p:nvPr>
            <p:ph type="pic" sz="quarter" idx="12"/>
          </p:nvPr>
        </p:nvPicPr>
        <p:blipFill>
          <a:blip r:embed="rId2"/>
          <a:srcRect/>
          <a:stretch/>
        </p:blipFill>
        <p:spPr>
          <a:xfrm>
            <a:off x="140063" y="179109"/>
            <a:ext cx="11871936" cy="6513922"/>
          </a:xfrm>
        </p:spPr>
      </p:pic>
      <p:sp>
        <p:nvSpPr>
          <p:cNvPr id="51" name="Rectangle 50">
            <a:extLst>
              <a:ext uri="{FF2B5EF4-FFF2-40B4-BE49-F238E27FC236}">
                <a16:creationId xmlns:a16="http://schemas.microsoft.com/office/drawing/2014/main" id="{3CBC84C2-2B48-4B15-A420-8B5F2BDE2398}"/>
              </a:ext>
              <a:ext uri="{C183D7F6-B498-43B3-948B-1728B52AA6E4}">
                <adec:decorative xmlns:adec="http://schemas.microsoft.com/office/drawing/2017/decorative" val="1"/>
              </a:ext>
            </a:extLst>
          </p:cNvPr>
          <p:cNvSpPr/>
          <p:nvPr/>
        </p:nvSpPr>
        <p:spPr>
          <a:xfrm>
            <a:off x="320064" y="320802"/>
            <a:ext cx="11387027" cy="599687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34E91A8-F608-453C-810A-BE991818063F}"/>
              </a:ext>
            </a:extLst>
          </p:cNvPr>
          <p:cNvSpPr>
            <a:spLocks noGrp="1"/>
          </p:cNvSpPr>
          <p:nvPr>
            <p:ph type="title"/>
          </p:nvPr>
        </p:nvSpPr>
        <p:spPr/>
        <p:txBody>
          <a:bodyPr>
            <a:normAutofit fontScale="90000"/>
          </a:bodyPr>
          <a:lstStyle/>
          <a:p>
            <a:r>
              <a:rPr lang="en-US" dirty="0"/>
              <a:t>PRODUCT SERVITIZATION</a:t>
            </a:r>
          </a:p>
        </p:txBody>
      </p:sp>
      <p:sp>
        <p:nvSpPr>
          <p:cNvPr id="6" name="Text Placeholder 5">
            <a:extLst>
              <a:ext uri="{FF2B5EF4-FFF2-40B4-BE49-F238E27FC236}">
                <a16:creationId xmlns:a16="http://schemas.microsoft.com/office/drawing/2014/main" id="{A327E535-262E-40B8-A9E1-0C08FFD80900}"/>
              </a:ext>
            </a:extLst>
          </p:cNvPr>
          <p:cNvSpPr>
            <a:spLocks noGrp="1"/>
          </p:cNvSpPr>
          <p:nvPr>
            <p:ph type="body" sz="quarter" idx="13"/>
          </p:nvPr>
        </p:nvSpPr>
        <p:spPr>
          <a:xfrm>
            <a:off x="9757598" y="2727746"/>
            <a:ext cx="1800000" cy="1800000"/>
          </a:xfrm>
        </p:spPr>
        <p:txBody>
          <a:bodyPr>
            <a:noAutofit/>
          </a:bodyPr>
          <a:lstStyle/>
          <a:p>
            <a:r>
              <a:rPr lang="en-US" sz="2000" b="1" dirty="0">
                <a:solidFill>
                  <a:schemeClr val="bg1"/>
                </a:solidFill>
                <a:latin typeface="Calibri" pitchFamily="34" charset="0"/>
                <a:cs typeface="Calibri" pitchFamily="34" charset="0"/>
              </a:rPr>
              <a:t>UNBURDENING CLIENTS FROM </a:t>
            </a:r>
            <a:r>
              <a:rPr lang="en-US" sz="2000" dirty="0">
                <a:solidFill>
                  <a:schemeClr val="bg1"/>
                </a:solidFill>
                <a:latin typeface="Calibri" pitchFamily="34" charset="0"/>
                <a:cs typeface="Calibri" pitchFamily="34" charset="0"/>
              </a:rPr>
              <a:t>bulky application integrations</a:t>
            </a:r>
            <a:endParaRPr lang="en-US" sz="2000" b="1" dirty="0">
              <a:solidFill>
                <a:schemeClr val="bg1"/>
              </a:solidFill>
              <a:latin typeface="Calibri" pitchFamily="34" charset="0"/>
              <a:cs typeface="Calibri" pitchFamily="34" charset="0"/>
            </a:endParaRPr>
          </a:p>
        </p:txBody>
      </p:sp>
      <p:sp>
        <p:nvSpPr>
          <p:cNvPr id="8" name="Text Placeholder 7">
            <a:extLst>
              <a:ext uri="{FF2B5EF4-FFF2-40B4-BE49-F238E27FC236}">
                <a16:creationId xmlns:a16="http://schemas.microsoft.com/office/drawing/2014/main" id="{AA5735F7-BDC6-4ACD-B0DE-4AB63D30BA52}"/>
              </a:ext>
            </a:extLst>
          </p:cNvPr>
          <p:cNvSpPr>
            <a:spLocks noGrp="1"/>
          </p:cNvSpPr>
          <p:nvPr>
            <p:ph type="body" sz="quarter" idx="14"/>
          </p:nvPr>
        </p:nvSpPr>
        <p:spPr>
          <a:xfrm>
            <a:off x="722099" y="2727746"/>
            <a:ext cx="1800000" cy="1800000"/>
          </a:xfrm>
        </p:spPr>
        <p:txBody>
          <a:bodyPr anchor="ctr">
            <a:noAutofit/>
          </a:bodyPr>
          <a:lstStyle/>
          <a:p>
            <a:r>
              <a:rPr lang="en-US" sz="2000" b="1" dirty="0">
                <a:latin typeface="Calibri" pitchFamily="34" charset="0"/>
                <a:cs typeface="Calibri" pitchFamily="34" charset="0"/>
              </a:rPr>
              <a:t>SELLING NEW PRODUCT CAPABILITIES VIA APP UPDATES</a:t>
            </a:r>
          </a:p>
        </p:txBody>
      </p:sp>
      <p:sp>
        <p:nvSpPr>
          <p:cNvPr id="10" name="Text Placeholder 9">
            <a:extLst>
              <a:ext uri="{FF2B5EF4-FFF2-40B4-BE49-F238E27FC236}">
                <a16:creationId xmlns:a16="http://schemas.microsoft.com/office/drawing/2014/main" id="{37BC20BC-85E6-48CD-B755-5D4149953C3B}"/>
              </a:ext>
            </a:extLst>
          </p:cNvPr>
          <p:cNvSpPr>
            <a:spLocks noGrp="1"/>
          </p:cNvSpPr>
          <p:nvPr>
            <p:ph type="body" sz="quarter" idx="15"/>
          </p:nvPr>
        </p:nvSpPr>
        <p:spPr>
          <a:xfrm>
            <a:off x="5195999" y="2524846"/>
            <a:ext cx="1800000" cy="1800000"/>
          </a:xfrm>
        </p:spPr>
        <p:txBody>
          <a:bodyPr>
            <a:noAutofit/>
          </a:bodyPr>
          <a:lstStyle/>
          <a:p>
            <a:pPr algn="l"/>
            <a:endParaRPr lang="en-US" sz="2000" b="1" dirty="0">
              <a:solidFill>
                <a:schemeClr val="bg1"/>
              </a:solidFill>
              <a:latin typeface="Calibri" pitchFamily="34" charset="0"/>
              <a:cs typeface="Calibri" pitchFamily="34" charset="0"/>
            </a:endParaRPr>
          </a:p>
          <a:p>
            <a:r>
              <a:rPr lang="en-US" sz="2000" dirty="0">
                <a:solidFill>
                  <a:schemeClr val="bg1"/>
                </a:solidFill>
                <a:latin typeface="Calibri" pitchFamily="34" charset="0"/>
                <a:cs typeface="Calibri" pitchFamily="34" charset="0"/>
              </a:rPr>
              <a:t>App development</a:t>
            </a:r>
            <a:r>
              <a:rPr lang="en-US" sz="2000" b="1" dirty="0">
                <a:solidFill>
                  <a:schemeClr val="bg1"/>
                </a:solidFill>
                <a:latin typeface="Calibri" pitchFamily="34" charset="0"/>
                <a:cs typeface="Calibri" pitchFamily="34" charset="0"/>
              </a:rPr>
              <a:t> INDUSTRY BUSINESS SERVICE PROVIDER</a:t>
            </a:r>
          </a:p>
        </p:txBody>
      </p:sp>
      <p:sp>
        <p:nvSpPr>
          <p:cNvPr id="12" name="Text Placeholder 11">
            <a:extLst>
              <a:ext uri="{FF2B5EF4-FFF2-40B4-BE49-F238E27FC236}">
                <a16:creationId xmlns:a16="http://schemas.microsoft.com/office/drawing/2014/main" id="{DC6EAD81-841A-483E-9B44-512A1470E471}"/>
              </a:ext>
            </a:extLst>
          </p:cNvPr>
          <p:cNvSpPr>
            <a:spLocks noGrp="1"/>
          </p:cNvSpPr>
          <p:nvPr>
            <p:ph type="body" sz="quarter" idx="16"/>
          </p:nvPr>
        </p:nvSpPr>
        <p:spPr>
          <a:xfrm>
            <a:off x="7476798" y="2883400"/>
            <a:ext cx="1800000" cy="1800000"/>
          </a:xfrm>
        </p:spPr>
        <p:txBody>
          <a:bodyPr anchor="ctr">
            <a:noAutofit/>
          </a:bodyPr>
          <a:lstStyle/>
          <a:p>
            <a:r>
              <a:rPr lang="en-US" sz="2000" b="1" dirty="0">
                <a:latin typeface="Calibri" pitchFamily="34" charset="0"/>
                <a:cs typeface="Calibri" pitchFamily="34" charset="0"/>
              </a:rPr>
              <a:t>DEBUG, MAINTAINANCE, HELP-DESK, HOTLINE</a:t>
            </a:r>
          </a:p>
        </p:txBody>
      </p:sp>
      <p:sp>
        <p:nvSpPr>
          <p:cNvPr id="14" name="Text Placeholder 13">
            <a:extLst>
              <a:ext uri="{FF2B5EF4-FFF2-40B4-BE49-F238E27FC236}">
                <a16:creationId xmlns:a16="http://schemas.microsoft.com/office/drawing/2014/main" id="{978028AA-13B5-4B26-947A-231084A75CD1}"/>
              </a:ext>
            </a:extLst>
          </p:cNvPr>
          <p:cNvSpPr>
            <a:spLocks noGrp="1"/>
          </p:cNvSpPr>
          <p:nvPr>
            <p:ph type="body" sz="quarter" idx="17"/>
          </p:nvPr>
        </p:nvSpPr>
        <p:spPr>
          <a:xfrm>
            <a:off x="2859100" y="2883400"/>
            <a:ext cx="1800000" cy="1800000"/>
          </a:xfrm>
        </p:spPr>
        <p:txBody>
          <a:bodyPr>
            <a:normAutofit/>
          </a:bodyPr>
          <a:lstStyle/>
          <a:p>
            <a:r>
              <a:rPr lang="en-US" sz="2000" b="1" dirty="0">
                <a:solidFill>
                  <a:schemeClr val="bg1"/>
                </a:solidFill>
                <a:latin typeface="Calibri" pitchFamily="34" charset="0"/>
                <a:cs typeface="Calibri" pitchFamily="34" charset="0"/>
              </a:rPr>
              <a:t>SUBCRIPTION BASED PREMIUM FEATURES</a:t>
            </a:r>
          </a:p>
        </p:txBody>
      </p:sp>
      <p:sp>
        <p:nvSpPr>
          <p:cNvPr id="15" name="Subtitle 14">
            <a:extLst>
              <a:ext uri="{FF2B5EF4-FFF2-40B4-BE49-F238E27FC236}">
                <a16:creationId xmlns:a16="http://schemas.microsoft.com/office/drawing/2014/main" id="{65657426-6073-47AB-BB7D-5ED2CAFD6BF2}"/>
              </a:ext>
            </a:extLst>
          </p:cNvPr>
          <p:cNvSpPr>
            <a:spLocks noGrp="1"/>
          </p:cNvSpPr>
          <p:nvPr>
            <p:ph type="subTitle" idx="1"/>
          </p:nvPr>
        </p:nvSpPr>
        <p:spPr>
          <a:xfrm>
            <a:off x="4507446" y="5179099"/>
            <a:ext cx="3514336" cy="620016"/>
          </a:xfrm>
        </p:spPr>
        <p:txBody>
          <a:bodyPr>
            <a:noAutofit/>
          </a:bodyPr>
          <a:lstStyle/>
          <a:p>
            <a:r>
              <a:rPr lang="en-US" sz="2000" i="0" dirty="0">
                <a:solidFill>
                  <a:schemeClr val="bg1"/>
                </a:solidFill>
              </a:rPr>
              <a:t>LEADS TO CONTINUOUS REVENUE SYSTEM</a:t>
            </a:r>
          </a:p>
        </p:txBody>
      </p:sp>
      <p:sp>
        <p:nvSpPr>
          <p:cNvPr id="19" name="object 7" descr="Beige rectangle">
            <a:extLst>
              <a:ext uri="{FF2B5EF4-FFF2-40B4-BE49-F238E27FC236}">
                <a16:creationId xmlns:a16="http://schemas.microsoft.com/office/drawing/2014/main" id="{9B6BE182-7444-49DA-B6FA-215DD68D50CA}"/>
              </a:ext>
            </a:extLst>
          </p:cNvPr>
          <p:cNvSpPr/>
          <p:nvPr/>
        </p:nvSpPr>
        <p:spPr bwMode="white">
          <a:xfrm flipV="1">
            <a:off x="722099" y="1277068"/>
            <a:ext cx="7230410"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cxnSp>
        <p:nvCxnSpPr>
          <p:cNvPr id="54" name="Straight Connector 53">
            <a:extLst>
              <a:ext uri="{FF2B5EF4-FFF2-40B4-BE49-F238E27FC236}">
                <a16:creationId xmlns:a16="http://schemas.microsoft.com/office/drawing/2014/main" id="{CC6D3F76-4C60-4559-AE48-60D6FBDC4B83}"/>
              </a:ext>
              <a:ext uri="{C183D7F6-B498-43B3-948B-1728B52AA6E4}">
                <adec:decorative xmlns:adec="http://schemas.microsoft.com/office/drawing/2017/decorative" val="1"/>
              </a:ext>
            </a:extLst>
          </p:cNvPr>
          <p:cNvCxnSpPr>
            <a:cxnSpLocks/>
          </p:cNvCxnSpPr>
          <p:nvPr/>
        </p:nvCxnSpPr>
        <p:spPr>
          <a:xfrm flipV="1">
            <a:off x="3759100" y="4527746"/>
            <a:ext cx="0" cy="311308"/>
          </a:xfrm>
          <a:prstGeom prst="line">
            <a:avLst/>
          </a:prstGeom>
          <a:ln>
            <a:tailEnd type="oval" w="sm" len="sm"/>
          </a:ln>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3CA93ACF-485A-4938-9815-8D5DFE3128D2}"/>
              </a:ext>
              <a:ext uri="{C183D7F6-B498-43B3-948B-1728B52AA6E4}">
                <adec:decorative xmlns:adec="http://schemas.microsoft.com/office/drawing/2017/decorative" val="1"/>
              </a:ext>
            </a:extLst>
          </p:cNvPr>
          <p:cNvCxnSpPr>
            <a:cxnSpLocks/>
          </p:cNvCxnSpPr>
          <p:nvPr/>
        </p:nvCxnSpPr>
        <p:spPr>
          <a:xfrm flipV="1">
            <a:off x="6096000" y="4527746"/>
            <a:ext cx="1" cy="311308"/>
          </a:xfrm>
          <a:prstGeom prst="line">
            <a:avLst/>
          </a:prstGeom>
          <a:ln>
            <a:tailEnd type="oval" w="sm" len="sm"/>
          </a:ln>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48070A33-7382-44AE-AC77-685B09986FA1}"/>
              </a:ext>
              <a:ext uri="{C183D7F6-B498-43B3-948B-1728B52AA6E4}">
                <adec:decorative xmlns:adec="http://schemas.microsoft.com/office/drawing/2017/decorative" val="1"/>
              </a:ext>
            </a:extLst>
          </p:cNvPr>
          <p:cNvCxnSpPr>
            <a:cxnSpLocks/>
          </p:cNvCxnSpPr>
          <p:nvPr/>
        </p:nvCxnSpPr>
        <p:spPr>
          <a:xfrm flipV="1">
            <a:off x="8332700" y="4527746"/>
            <a:ext cx="0" cy="311308"/>
          </a:xfrm>
          <a:prstGeom prst="line">
            <a:avLst/>
          </a:prstGeom>
          <a:ln>
            <a:tailEnd type="oval" w="sm" len="sm"/>
          </a:ln>
        </p:spPr>
        <p:style>
          <a:lnRef idx="3">
            <a:schemeClr val="dk1"/>
          </a:lnRef>
          <a:fillRef idx="0">
            <a:schemeClr val="dk1"/>
          </a:fillRef>
          <a:effectRef idx="2">
            <a:schemeClr val="dk1"/>
          </a:effectRef>
          <a:fontRef idx="minor">
            <a:schemeClr val="tx1"/>
          </a:fontRef>
        </p:style>
      </p:cxnSp>
      <p:sp>
        <p:nvSpPr>
          <p:cNvPr id="90" name="Rectangle 89">
            <a:extLst>
              <a:ext uri="{FF2B5EF4-FFF2-40B4-BE49-F238E27FC236}">
                <a16:creationId xmlns:a16="http://schemas.microsoft.com/office/drawing/2014/main" id="{79784603-2F8F-493A-894B-9ECFC35876FE}"/>
              </a:ext>
              <a:ext uri="{C183D7F6-B498-43B3-948B-1728B52AA6E4}">
                <adec:decorative xmlns:adec="http://schemas.microsoft.com/office/drawing/2017/decorative" val="1"/>
              </a:ext>
            </a:extLst>
          </p:cNvPr>
          <p:cNvSpPr/>
          <p:nvPr/>
        </p:nvSpPr>
        <p:spPr>
          <a:xfrm>
            <a:off x="5281478" y="5747713"/>
            <a:ext cx="162904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Connector: Elbow 61">
            <a:extLst>
              <a:ext uri="{FF2B5EF4-FFF2-40B4-BE49-F238E27FC236}">
                <a16:creationId xmlns:a16="http://schemas.microsoft.com/office/drawing/2014/main" id="{9A6C85E8-3D95-45FE-A577-C08E6E920D70}"/>
              </a:ext>
              <a:ext uri="{C183D7F6-B498-43B3-948B-1728B52AA6E4}">
                <adec:decorative xmlns:adec="http://schemas.microsoft.com/office/drawing/2017/decorative" val="1"/>
              </a:ext>
            </a:extLst>
          </p:cNvPr>
          <p:cNvCxnSpPr>
            <a:cxnSpLocks/>
          </p:cNvCxnSpPr>
          <p:nvPr/>
        </p:nvCxnSpPr>
        <p:spPr>
          <a:xfrm rot="16200000" flipH="1">
            <a:off x="3505189" y="2521156"/>
            <a:ext cx="596021" cy="4585601"/>
          </a:xfrm>
          <a:prstGeom prst="bentConnector3">
            <a:avLst>
              <a:gd name="adj1" fmla="val 50000"/>
            </a:avLst>
          </a:prstGeom>
          <a:ln>
            <a:headEnd type="oval" w="sm" len="sm"/>
            <a:tailEnd type="oval" w="sm" len="sm"/>
          </a:ln>
        </p:spPr>
        <p:style>
          <a:lnRef idx="3">
            <a:schemeClr val="dk1"/>
          </a:lnRef>
          <a:fillRef idx="0">
            <a:schemeClr val="dk1"/>
          </a:fillRef>
          <a:effectRef idx="2">
            <a:schemeClr val="dk1"/>
          </a:effectRef>
          <a:fontRef idx="minor">
            <a:schemeClr val="tx1"/>
          </a:fontRef>
        </p:style>
      </p:cxnSp>
      <p:cxnSp>
        <p:nvCxnSpPr>
          <p:cNvPr id="70" name="Connector: Elbow 69">
            <a:extLst>
              <a:ext uri="{FF2B5EF4-FFF2-40B4-BE49-F238E27FC236}">
                <a16:creationId xmlns:a16="http://schemas.microsoft.com/office/drawing/2014/main" id="{F1BB5F7E-073B-4BF0-8FA1-F724BA8DB3D0}"/>
              </a:ext>
              <a:ext uri="{C183D7F6-B498-43B3-948B-1728B52AA6E4}">
                <adec:decorative xmlns:adec="http://schemas.microsoft.com/office/drawing/2017/decorative" val="1"/>
              </a:ext>
            </a:extLst>
          </p:cNvPr>
          <p:cNvCxnSpPr>
            <a:cxnSpLocks/>
          </p:cNvCxnSpPr>
          <p:nvPr/>
        </p:nvCxnSpPr>
        <p:spPr>
          <a:xfrm rot="5400000">
            <a:off x="8078788" y="2533127"/>
            <a:ext cx="596021" cy="4561598"/>
          </a:xfrm>
          <a:prstGeom prst="bentConnector3">
            <a:avLst>
              <a:gd name="adj1" fmla="val 50000"/>
            </a:avLst>
          </a:prstGeom>
          <a:ln>
            <a:headEnd type="oval" w="sm" len="sm"/>
            <a:tailEnd type="oval" w="sm" len="sm"/>
          </a:ln>
        </p:spPr>
        <p:style>
          <a:lnRef idx="3">
            <a:schemeClr val="dk1"/>
          </a:lnRef>
          <a:fillRef idx="0">
            <a:schemeClr val="dk1"/>
          </a:fillRef>
          <a:effectRef idx="2">
            <a:schemeClr val="dk1"/>
          </a:effectRef>
          <a:fontRef idx="minor">
            <a:schemeClr val="tx1"/>
          </a:fontRef>
        </p:style>
      </p:cxnSp>
      <p:grpSp>
        <p:nvGrpSpPr>
          <p:cNvPr id="66" name="Group 65">
            <a:extLst>
              <a:ext uri="{FF2B5EF4-FFF2-40B4-BE49-F238E27FC236}">
                <a16:creationId xmlns:a16="http://schemas.microsoft.com/office/drawing/2014/main" id="{41194714-BC01-4EDF-BC48-9F0CBBE2AE30}"/>
              </a:ext>
              <a:ext uri="{C183D7F6-B498-43B3-948B-1728B52AA6E4}">
                <adec:decorative xmlns:adec="http://schemas.microsoft.com/office/drawing/2017/decorative" val="1"/>
              </a:ext>
            </a:extLst>
          </p:cNvPr>
          <p:cNvGrpSpPr/>
          <p:nvPr/>
        </p:nvGrpSpPr>
        <p:grpSpPr>
          <a:xfrm>
            <a:off x="73587" y="1460808"/>
            <a:ext cx="6629217" cy="645441"/>
            <a:chOff x="-61870" y="3808316"/>
            <a:chExt cx="6868788" cy="2758674"/>
          </a:xfrm>
        </p:grpSpPr>
        <p:sp>
          <p:nvSpPr>
            <p:cNvPr id="67" name="Freeform: Shape 66">
              <a:extLst>
                <a:ext uri="{FF2B5EF4-FFF2-40B4-BE49-F238E27FC236}">
                  <a16:creationId xmlns:a16="http://schemas.microsoft.com/office/drawing/2014/main" id="{E21D9D36-A6DB-4E69-8A99-895C4D29B179}"/>
                </a:ext>
                <a:ext uri="{C183D7F6-B498-43B3-948B-1728B52AA6E4}">
                  <adec:decorative xmlns:adec="http://schemas.microsoft.com/office/drawing/2017/decorative" val="1"/>
                </a:ext>
              </a:extLst>
            </p:cNvPr>
            <p:cNvSpPr/>
            <p:nvPr/>
          </p:nvSpPr>
          <p:spPr>
            <a:xfrm>
              <a:off x="-61870" y="3808316"/>
              <a:ext cx="686878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Freeform: Shape 67">
              <a:extLst>
                <a:ext uri="{FF2B5EF4-FFF2-40B4-BE49-F238E27FC236}">
                  <a16:creationId xmlns:a16="http://schemas.microsoft.com/office/drawing/2014/main" id="{580214FB-CA01-46F5-95E1-771276C3CFFB}"/>
                </a:ext>
                <a:ext uri="{C183D7F6-B498-43B3-948B-1728B52AA6E4}">
                  <adec:decorative xmlns:adec="http://schemas.microsoft.com/office/drawing/2017/decorative" val="1"/>
                </a:ext>
              </a:extLst>
            </p:cNvPr>
            <p:cNvSpPr/>
            <p:nvPr/>
          </p:nvSpPr>
          <p:spPr>
            <a:xfrm>
              <a:off x="7008" y="4019550"/>
              <a:ext cx="6663408"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3200" dirty="0"/>
                <a:t>      Industry Outlook</a:t>
              </a:r>
            </a:p>
          </p:txBody>
        </p:sp>
      </p:grpSp>
    </p:spTree>
    <p:extLst>
      <p:ext uri="{BB962C8B-B14F-4D97-AF65-F5344CB8AC3E}">
        <p14:creationId xmlns:p14="http://schemas.microsoft.com/office/powerpoint/2010/main" val="3697691616"/>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F923CFB6-5709-405C-8762-B310D3F21953}"/>
              </a:ext>
            </a:extLst>
          </p:cNvPr>
          <p:cNvPicPr>
            <a:picLocks noGrp="1" noChangeAspect="1"/>
          </p:cNvPicPr>
          <p:nvPr>
            <p:ph type="pic" sz="quarter" idx="12"/>
          </p:nvPr>
        </p:nvPicPr>
        <p:blipFill>
          <a:blip r:embed="rId2"/>
          <a:srcRect l="15591" r="15591"/>
          <a:stretch/>
        </p:blipFill>
        <p:spPr/>
      </p:pic>
      <p:sp>
        <p:nvSpPr>
          <p:cNvPr id="3" name="Title 2">
            <a:extLst>
              <a:ext uri="{FF2B5EF4-FFF2-40B4-BE49-F238E27FC236}">
                <a16:creationId xmlns:a16="http://schemas.microsoft.com/office/drawing/2014/main" id="{C17F5BF1-88DB-42F2-98A6-4C7FBFC311C4}"/>
              </a:ext>
            </a:extLst>
          </p:cNvPr>
          <p:cNvSpPr>
            <a:spLocks noGrp="1"/>
          </p:cNvSpPr>
          <p:nvPr>
            <p:ph type="ctrTitle"/>
          </p:nvPr>
        </p:nvSpPr>
        <p:spPr>
          <a:xfrm>
            <a:off x="0" y="1026636"/>
            <a:ext cx="9162854" cy="3193027"/>
          </a:xfrm>
        </p:spPr>
        <p:txBody>
          <a:bodyPr>
            <a:normAutofit/>
          </a:bodyPr>
          <a:lstStyle/>
          <a:p>
            <a:pPr algn="ctr"/>
            <a:br>
              <a:rPr lang="en-US" dirty="0"/>
            </a:br>
            <a:r>
              <a:rPr lang="en-US" dirty="0"/>
              <a:t>Thank     you</a:t>
            </a:r>
          </a:p>
        </p:txBody>
      </p:sp>
      <p:sp>
        <p:nvSpPr>
          <p:cNvPr id="18" name="Rectangle 17">
            <a:extLst>
              <a:ext uri="{FF2B5EF4-FFF2-40B4-BE49-F238E27FC236}">
                <a16:creationId xmlns:a16="http://schemas.microsoft.com/office/drawing/2014/main" id="{AAF39051-1049-4508-8373-6A289966AA59}"/>
              </a:ext>
              <a:ext uri="{C183D7F6-B498-43B3-948B-1728B52AA6E4}">
                <adec:decorative xmlns:adec="http://schemas.microsoft.com/office/drawing/2017/decorative" val="1"/>
              </a:ext>
            </a:extLst>
          </p:cNvPr>
          <p:cNvSpPr/>
          <p:nvPr/>
        </p:nvSpPr>
        <p:spPr>
          <a:xfrm>
            <a:off x="781399" y="2238573"/>
            <a:ext cx="9042109" cy="11904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bject 7" descr="Beige rectangle">
            <a:extLst>
              <a:ext uri="{FF2B5EF4-FFF2-40B4-BE49-F238E27FC236}">
                <a16:creationId xmlns:a16="http://schemas.microsoft.com/office/drawing/2014/main" id="{2D7851E8-1907-4C8A-A16F-E461B5BFA940}"/>
              </a:ext>
            </a:extLst>
          </p:cNvPr>
          <p:cNvSpPr/>
          <p:nvPr/>
        </p:nvSpPr>
        <p:spPr bwMode="white">
          <a:xfrm flipV="1">
            <a:off x="1110663" y="3651362"/>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grpSp>
        <p:nvGrpSpPr>
          <p:cNvPr id="7" name="Group 6">
            <a:extLst>
              <a:ext uri="{FF2B5EF4-FFF2-40B4-BE49-F238E27FC236}">
                <a16:creationId xmlns:a16="http://schemas.microsoft.com/office/drawing/2014/main" id="{99195F90-D812-4E2C-801A-1334CDDE139E}"/>
              </a:ext>
              <a:ext uri="{C183D7F6-B498-43B3-948B-1728B52AA6E4}">
                <adec:decorative xmlns:adec="http://schemas.microsoft.com/office/drawing/2017/decorative" val="1"/>
              </a:ext>
            </a:extLst>
          </p:cNvPr>
          <p:cNvGrpSpPr/>
          <p:nvPr/>
        </p:nvGrpSpPr>
        <p:grpSpPr>
          <a:xfrm>
            <a:off x="30763" y="3965163"/>
            <a:ext cx="8003608" cy="1333475"/>
            <a:chOff x="-114603" y="3808320"/>
            <a:chExt cx="7947811" cy="2853554"/>
          </a:xfrm>
        </p:grpSpPr>
        <p:sp>
          <p:nvSpPr>
            <p:cNvPr id="8" name="Freeform: Shape 7">
              <a:extLst>
                <a:ext uri="{FF2B5EF4-FFF2-40B4-BE49-F238E27FC236}">
                  <a16:creationId xmlns:a16="http://schemas.microsoft.com/office/drawing/2014/main" id="{C368C77E-5D84-4EA5-9821-64CEEB5DDF21}"/>
                </a:ext>
                <a:ext uri="{C183D7F6-B498-43B3-948B-1728B52AA6E4}">
                  <adec:decorative xmlns:adec="http://schemas.microsoft.com/office/drawing/2017/decorative" val="1"/>
                </a:ext>
              </a:extLst>
            </p:cNvPr>
            <p:cNvSpPr/>
            <p:nvPr/>
          </p:nvSpPr>
          <p:spPr>
            <a:xfrm>
              <a:off x="0" y="3808320"/>
              <a:ext cx="7833208" cy="2853554"/>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5F9F57B8-EFBE-4587-A351-22F2DF2AD4AF}"/>
                </a:ext>
                <a:ext uri="{C183D7F6-B498-43B3-948B-1728B52AA6E4}">
                  <adec:decorative xmlns:adec="http://schemas.microsoft.com/office/drawing/2017/decorative" val="1"/>
                </a:ext>
              </a:extLst>
            </p:cNvPr>
            <p:cNvSpPr/>
            <p:nvPr/>
          </p:nvSpPr>
          <p:spPr>
            <a:xfrm>
              <a:off x="-114603" y="4002432"/>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4000" b="1" dirty="0"/>
                <a:t>MANUVER IN PEACE WITH APHONIC</a:t>
              </a:r>
            </a:p>
          </p:txBody>
        </p:sp>
      </p:grpSp>
    </p:spTree>
    <p:extLst>
      <p:ext uri="{BB962C8B-B14F-4D97-AF65-F5344CB8AC3E}">
        <p14:creationId xmlns:p14="http://schemas.microsoft.com/office/powerpoint/2010/main" val="3476954114"/>
      </p:ext>
    </p:extLst>
  </p:cSld>
  <p:clrMapOvr>
    <a:masterClrMapping/>
  </p:clrMapOvr>
  <mc:AlternateContent xmlns:mc="http://schemas.openxmlformats.org/markup-compatibility/2006" xmlns:p14="http://schemas.microsoft.com/office/powerpoint/2010/main">
    <mc:Choice Requires="p14">
      <p:transition p14:dur="10" advTm="15000"/>
    </mc:Choice>
    <mc:Fallback xmlns="">
      <p:transition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Placeholder 10" descr="People discuss something">
            <a:extLst>
              <a:ext uri="{FF2B5EF4-FFF2-40B4-BE49-F238E27FC236}">
                <a16:creationId xmlns:a16="http://schemas.microsoft.com/office/drawing/2014/main" id="{AA6A75DC-BE31-480B-B034-B1DF7AFA509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3" r="13"/>
          <a:stretch/>
        </p:blipFill>
        <p:spPr/>
      </p:pic>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709186" y="277091"/>
            <a:ext cx="10515600" cy="900979"/>
          </a:xfrm>
        </p:spPr>
        <p:txBody>
          <a:bodyPr>
            <a:normAutofit/>
          </a:bodyPr>
          <a:lstStyle/>
          <a:p>
            <a:r>
              <a:rPr lang="en-US" sz="4000" dirty="0"/>
              <a:t>BUSINESS NEED / OPPORTUNITY</a:t>
            </a:r>
          </a:p>
        </p:txBody>
      </p:sp>
      <p:sp>
        <p:nvSpPr>
          <p:cNvPr id="4" name="Text Placeholder 3">
            <a:extLst>
              <a:ext uri="{FF2B5EF4-FFF2-40B4-BE49-F238E27FC236}">
                <a16:creationId xmlns:a16="http://schemas.microsoft.com/office/drawing/2014/main" id="{293C1E99-672F-46AE-BB08-DD22B0928366}"/>
              </a:ext>
            </a:extLst>
          </p:cNvPr>
          <p:cNvSpPr>
            <a:spLocks noGrp="1"/>
          </p:cNvSpPr>
          <p:nvPr>
            <p:ph type="body" idx="1"/>
          </p:nvPr>
        </p:nvSpPr>
        <p:spPr bwMode="white">
          <a:xfrm>
            <a:off x="764605" y="1507983"/>
            <a:ext cx="6031980" cy="823912"/>
          </a:xfrm>
        </p:spPr>
        <p:txBody>
          <a:bodyPr>
            <a:normAutofit/>
          </a:bodyPr>
          <a:lstStyle/>
          <a:p>
            <a:r>
              <a:rPr lang="en-US" sz="2800" dirty="0">
                <a:solidFill>
                  <a:schemeClr val="tx1"/>
                </a:solidFill>
              </a:rPr>
              <a:t>WHAT IS BUSINESS PROBLEM ?</a:t>
            </a:r>
          </a:p>
        </p:txBody>
      </p:sp>
      <p:sp>
        <p:nvSpPr>
          <p:cNvPr id="12" name="object 3" descr="Blue rectangle">
            <a:extLst>
              <a:ext uri="{FF2B5EF4-FFF2-40B4-BE49-F238E27FC236}">
                <a16:creationId xmlns:a16="http://schemas.microsoft.com/office/drawing/2014/main" id="{CDEEA71D-C3B3-45BB-A776-D17D92A58127}"/>
              </a:ext>
            </a:extLst>
          </p:cNvPr>
          <p:cNvSpPr/>
          <p:nvPr/>
        </p:nvSpPr>
        <p:spPr>
          <a:xfrm>
            <a:off x="2400" y="2739287"/>
            <a:ext cx="12189600" cy="399010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a:ln>
            <a:solidFill>
              <a:schemeClr val="tx2">
                <a:lumMod val="40000"/>
                <a:lumOff val="60000"/>
              </a:schemeClr>
            </a:solidFill>
          </a:ln>
          <a:effectLst>
            <a:outerShdw blurRad="63500" dist="50800" dir="5400000" algn="ctr" rotWithShape="0">
              <a:srgbClr val="000000">
                <a:alpha val="50000"/>
              </a:srgbClr>
            </a:outerShdw>
            <a:reflection endPos="0" dir="5400000" sy="-100000" algn="bl" rotWithShape="0"/>
          </a:effectLst>
        </p:spPr>
        <p:txBody>
          <a:bodyPr wrap="square" lIns="0" tIns="0" rIns="0" bIns="0" rtlCol="0"/>
          <a:lstStyle/>
          <a:p>
            <a:endParaRPr lang="en-US" dirty="0">
              <a:solidFill>
                <a:schemeClr val="bg1"/>
              </a:solidFill>
            </a:endParaRPr>
          </a:p>
        </p:txBody>
      </p:sp>
      <p:sp>
        <p:nvSpPr>
          <p:cNvPr id="9" name="object 5" descr="Beige rectangle">
            <a:extLst>
              <a:ext uri="{FF2B5EF4-FFF2-40B4-BE49-F238E27FC236}">
                <a16:creationId xmlns:a16="http://schemas.microsoft.com/office/drawing/2014/main" id="{890F7762-BD37-4D33-9F80-1DA07B5E172E}"/>
              </a:ext>
            </a:extLst>
          </p:cNvPr>
          <p:cNvSpPr/>
          <p:nvPr/>
        </p:nvSpPr>
        <p:spPr>
          <a:xfrm>
            <a:off x="707812" y="1083138"/>
            <a:ext cx="7607262"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16" name="TextBox 15">
            <a:extLst>
              <a:ext uri="{FF2B5EF4-FFF2-40B4-BE49-F238E27FC236}">
                <a16:creationId xmlns:a16="http://schemas.microsoft.com/office/drawing/2014/main" id="{CCE9CC0B-30FD-4420-9C64-99C4E82A0FE9}"/>
              </a:ext>
            </a:extLst>
          </p:cNvPr>
          <p:cNvSpPr txBox="1"/>
          <p:nvPr/>
        </p:nvSpPr>
        <p:spPr>
          <a:xfrm>
            <a:off x="532263" y="3164681"/>
            <a:ext cx="11054685" cy="3139321"/>
          </a:xfrm>
          <a:prstGeom prst="rect">
            <a:avLst/>
          </a:prstGeom>
          <a:noFill/>
        </p:spPr>
        <p:txBody>
          <a:bodyPr wrap="square" rtlCol="0">
            <a:spAutoFit/>
          </a:bodyPr>
          <a:lstStyle/>
          <a:p>
            <a:pPr marL="285750" indent="-285750">
              <a:buFont typeface="Arial" panose="020B0604020202020204" pitchFamily="34" charset="0"/>
              <a:buChar char="•"/>
            </a:pPr>
            <a:r>
              <a:rPr lang="en-IN" sz="1800" dirty="0">
                <a:solidFill>
                  <a:schemeClr val="bg1"/>
                </a:solidFill>
                <a:effectLst/>
                <a:ea typeface="Calibri" panose="020F0502020204030204" pitchFamily="34" charset="0"/>
                <a:cs typeface="Times New Roman" panose="02020603050405020304" pitchFamily="18" charset="0"/>
              </a:rPr>
              <a:t>Horns in our country emanate noise as high as 110 decibels (dB). This is above the safe limit suggested by the World Health Organization (WHO), which cautions that long-term exposure to noise levels from 85db to 90db can lead to hearing loss. </a:t>
            </a:r>
          </a:p>
          <a:p>
            <a:pPr marL="285750" indent="-285750">
              <a:buFont typeface="Arial" panose="020B0604020202020204" pitchFamily="34" charset="0"/>
              <a:buChar char="•"/>
            </a:pPr>
            <a:endParaRPr lang="en-IN" sz="1800" dirty="0">
              <a:solidFill>
                <a:schemeClr val="bg1"/>
              </a:solidFill>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solidFill>
                  <a:schemeClr val="bg1"/>
                </a:solidFill>
                <a:effectLst/>
                <a:ea typeface="Calibri" panose="020F0502020204030204" pitchFamily="34" charset="0"/>
                <a:cs typeface="Times New Roman" panose="02020603050405020304" pitchFamily="18" charset="0"/>
              </a:rPr>
              <a:t>In India, the problem of noise is not related to sound level emanating from horns, but very frequent and unnecessary honking on the roads. Indian road conditions are also responsible for heavy horn usage, as there is a lack of driving discipline.</a:t>
            </a:r>
          </a:p>
          <a:p>
            <a:pPr marL="285750" indent="-285750">
              <a:buFont typeface="Arial" panose="020B0604020202020204" pitchFamily="34" charset="0"/>
              <a:buChar char="•"/>
            </a:pPr>
            <a:endParaRPr lang="en-IN" sz="1800" dirty="0">
              <a:solidFill>
                <a:schemeClr val="bg1"/>
              </a:solidFill>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i="0" dirty="0">
                <a:solidFill>
                  <a:schemeClr val="bg1"/>
                </a:solidFill>
                <a:effectLst/>
              </a:rPr>
              <a:t>Fortunately, we have discovered new, more efficient, way to </a:t>
            </a:r>
            <a:r>
              <a:rPr lang="en-US" dirty="0">
                <a:solidFill>
                  <a:schemeClr val="bg1"/>
                </a:solidFill>
              </a:rPr>
              <a:t>cope up with the noise pollution persistent in the country</a:t>
            </a:r>
            <a:r>
              <a:rPr lang="en-US" i="0" dirty="0">
                <a:solidFill>
                  <a:schemeClr val="bg1"/>
                </a:solidFill>
                <a:effectLst/>
              </a:rPr>
              <a:t>. </a:t>
            </a:r>
            <a:r>
              <a:rPr lang="en-US" dirty="0">
                <a:solidFill>
                  <a:schemeClr val="bg1"/>
                </a:solidFill>
              </a:rPr>
              <a:t>We thought of an idea</a:t>
            </a:r>
            <a:r>
              <a:rPr lang="en-US" i="0" dirty="0">
                <a:solidFill>
                  <a:schemeClr val="bg1"/>
                </a:solidFill>
                <a:effectLst/>
              </a:rPr>
              <a:t> </a:t>
            </a:r>
            <a:r>
              <a:rPr lang="en-US" dirty="0">
                <a:solidFill>
                  <a:schemeClr val="bg1"/>
                </a:solidFill>
              </a:rPr>
              <a:t>where people can use mobile-based alert/honking application that replaces the traditional noisy honking systems in the 4-wheeler automobiles. </a:t>
            </a:r>
            <a:endParaRPr lang="en-IN" dirty="0"/>
          </a:p>
        </p:txBody>
      </p:sp>
    </p:spTree>
    <p:extLst>
      <p:ext uri="{BB962C8B-B14F-4D97-AF65-F5344CB8AC3E}">
        <p14:creationId xmlns:p14="http://schemas.microsoft.com/office/powerpoint/2010/main" val="3327019842"/>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23303-4494-4B9F-8B5A-AAB60C743EB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6234544" y="215283"/>
            <a:ext cx="5957455" cy="6427433"/>
          </a:xfrm>
          <a:prstGeom prst="rect">
            <a:avLst/>
          </a:prstGeom>
        </p:spPr>
      </p:pic>
      <p:sp>
        <p:nvSpPr>
          <p:cNvPr id="4" name="Rectangle 3">
            <a:extLst>
              <a:ext uri="{FF2B5EF4-FFF2-40B4-BE49-F238E27FC236}">
                <a16:creationId xmlns:a16="http://schemas.microsoft.com/office/drawing/2014/main" id="{900C596E-B7E7-4EC8-8628-F4BE894F02C5}"/>
              </a:ext>
              <a:ext uri="{C183D7F6-B498-43B3-948B-1728B52AA6E4}">
                <adec:decorative xmlns:adec="http://schemas.microsoft.com/office/drawing/2017/decorative" val="1"/>
              </a:ext>
            </a:extLst>
          </p:cNvPr>
          <p:cNvSpPr/>
          <p:nvPr/>
        </p:nvSpPr>
        <p:spPr>
          <a:xfrm>
            <a:off x="387926" y="0"/>
            <a:ext cx="5999019" cy="6858000"/>
          </a:xfrm>
          <a:prstGeom prst="rect">
            <a:avLst/>
          </a:prstGeom>
          <a:solidFill>
            <a:schemeClr val="tx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solidFill>
                <a:schemeClr val="bg1"/>
              </a:solidFill>
              <a:effectLst/>
              <a:latin typeface="Roboto"/>
            </a:endParaRPr>
          </a:p>
          <a:p>
            <a:pPr algn="ctr"/>
            <a:endParaRPr lang="en-US" dirty="0">
              <a:solidFill>
                <a:schemeClr val="bg1"/>
              </a:solidFill>
              <a:latin typeface="Roboto"/>
            </a:endParaRPr>
          </a:p>
          <a:p>
            <a:pPr algn="ctr"/>
            <a:endParaRPr lang="en-US" sz="1800" b="0" i="0" dirty="0">
              <a:solidFill>
                <a:schemeClr val="bg1"/>
              </a:solidFill>
              <a:effectLst/>
              <a:latin typeface="Roboto"/>
            </a:endParaRPr>
          </a:p>
          <a:p>
            <a:pPr algn="ctr"/>
            <a:endParaRPr lang="en-US" dirty="0">
              <a:solidFill>
                <a:schemeClr val="bg1"/>
              </a:solidFill>
              <a:latin typeface="Roboto"/>
            </a:endParaRPr>
          </a:p>
          <a:p>
            <a:pPr algn="ctr"/>
            <a:endParaRPr lang="en-US" sz="1800" b="0" i="0" dirty="0">
              <a:solidFill>
                <a:schemeClr val="bg1"/>
              </a:solidFill>
              <a:effectLst/>
              <a:latin typeface="Roboto"/>
            </a:endParaRPr>
          </a:p>
          <a:p>
            <a:pPr algn="ctr"/>
            <a:endParaRPr lang="en-US" dirty="0">
              <a:solidFill>
                <a:schemeClr val="bg1"/>
              </a:solidFill>
              <a:latin typeface="Roboto"/>
            </a:endParaRPr>
          </a:p>
          <a:p>
            <a:pPr algn="ctr"/>
            <a:endParaRPr lang="en-US" sz="1800" b="0" i="0" dirty="0">
              <a:solidFill>
                <a:schemeClr val="bg1"/>
              </a:solidFill>
              <a:effectLst/>
              <a:latin typeface="Roboto"/>
            </a:endParaRPr>
          </a:p>
          <a:p>
            <a:pPr algn="ctr"/>
            <a:endParaRPr lang="en-US" dirty="0">
              <a:solidFill>
                <a:schemeClr val="bg1"/>
              </a:solidFill>
              <a:latin typeface="Roboto"/>
            </a:endParaRPr>
          </a:p>
          <a:p>
            <a:pPr algn="ctr"/>
            <a:endParaRPr lang="en-US" sz="1800" b="0" i="0" dirty="0">
              <a:solidFill>
                <a:schemeClr val="bg1"/>
              </a:solidFill>
              <a:effectLst/>
              <a:latin typeface="Roboto"/>
            </a:endParaRPr>
          </a:p>
          <a:p>
            <a:pPr algn="just"/>
            <a:endParaRPr lang="en-US" sz="1800" b="1" i="0" dirty="0">
              <a:solidFill>
                <a:srgbClr val="002060"/>
              </a:solidFill>
              <a:effectLst/>
            </a:endParaRPr>
          </a:p>
          <a:p>
            <a:pPr algn="just"/>
            <a:r>
              <a:rPr lang="en-US" b="1" i="0" dirty="0">
                <a:solidFill>
                  <a:srgbClr val="002060"/>
                </a:solidFill>
                <a:effectLst/>
              </a:rPr>
              <a:t>Our proposed project would revolve around an android/IOS based mobile application software prototype that </a:t>
            </a:r>
            <a:r>
              <a:rPr lang="en-US" b="1" dirty="0">
                <a:solidFill>
                  <a:srgbClr val="002060"/>
                </a:solidFill>
                <a:effectLst/>
                <a:ea typeface="Calibri" panose="020F0502020204030204" pitchFamily="34" charset="0"/>
                <a:cs typeface="Times New Roman" panose="02020603050405020304" pitchFamily="18" charset="0"/>
              </a:rPr>
              <a:t>initiates a dual way horn communication between two drivers. </a:t>
            </a:r>
          </a:p>
          <a:p>
            <a:pPr algn="just"/>
            <a:endParaRPr lang="en-US" b="1" dirty="0">
              <a:solidFill>
                <a:srgbClr val="002060"/>
              </a:solidFill>
              <a:effectLst/>
              <a:ea typeface="Calibri" panose="020F0502020204030204" pitchFamily="34" charset="0"/>
              <a:cs typeface="Times New Roman" panose="02020603050405020304" pitchFamily="18" charset="0"/>
            </a:endParaRPr>
          </a:p>
          <a:p>
            <a:pPr algn="just"/>
            <a:r>
              <a:rPr lang="en-US" b="1" dirty="0">
                <a:solidFill>
                  <a:srgbClr val="002060"/>
                </a:solidFill>
                <a:effectLst/>
                <a:ea typeface="Calibri" panose="020F0502020204030204" pitchFamily="34" charset="0"/>
                <a:cs typeface="Times New Roman" panose="02020603050405020304" pitchFamily="18" charset="0"/>
              </a:rPr>
              <a:t>The application will access the location, through GPS tracking and will show the position of nearby vehicles using the Maps Functionality. </a:t>
            </a:r>
          </a:p>
          <a:p>
            <a:pPr algn="just"/>
            <a:endParaRPr lang="en-US" b="1" dirty="0">
              <a:solidFill>
                <a:srgbClr val="002060"/>
              </a:solidFill>
              <a:ea typeface="Calibri" panose="020F0502020204030204" pitchFamily="34" charset="0"/>
              <a:cs typeface="Times New Roman" panose="02020603050405020304" pitchFamily="18" charset="0"/>
            </a:endParaRPr>
          </a:p>
          <a:p>
            <a:pPr algn="just"/>
            <a:r>
              <a:rPr lang="en-US" b="1" dirty="0">
                <a:solidFill>
                  <a:srgbClr val="002060"/>
                </a:solidFill>
                <a:effectLst/>
                <a:ea typeface="Calibri" panose="020F0502020204030204" pitchFamily="34" charset="0"/>
                <a:cs typeface="Times New Roman" panose="02020603050405020304" pitchFamily="18" charset="0"/>
              </a:rPr>
              <a:t>The software will be interfaced with an external horn button, positioned in the car with easy accessibility to the drivers. </a:t>
            </a:r>
            <a:endParaRPr lang="en-US" dirty="0"/>
          </a:p>
        </p:txBody>
      </p:sp>
      <p:sp>
        <p:nvSpPr>
          <p:cNvPr id="5" name="TextBox 4">
            <a:extLst>
              <a:ext uri="{FF2B5EF4-FFF2-40B4-BE49-F238E27FC236}">
                <a16:creationId xmlns:a16="http://schemas.microsoft.com/office/drawing/2014/main" id="{DDA71EE3-F330-44E0-8FA1-6C225BFAADB0}"/>
              </a:ext>
            </a:extLst>
          </p:cNvPr>
          <p:cNvSpPr txBox="1"/>
          <p:nvPr/>
        </p:nvSpPr>
        <p:spPr>
          <a:xfrm>
            <a:off x="843379" y="2156467"/>
            <a:ext cx="4820574" cy="2154436"/>
          </a:xfrm>
          <a:prstGeom prst="rect">
            <a:avLst/>
          </a:prstGeom>
          <a:noFill/>
        </p:spPr>
        <p:txBody>
          <a:bodyPr wrap="square" rtlCol="0">
            <a:spAutoFit/>
          </a:bodyPr>
          <a:lstStyle/>
          <a:p>
            <a:pPr algn="ctr"/>
            <a:r>
              <a:rPr lang="en-US" sz="4000" b="1" dirty="0">
                <a:solidFill>
                  <a:srgbClr val="0D3047"/>
                </a:solidFill>
                <a:latin typeface="+mj-lt"/>
              </a:rPr>
              <a:t>Introduction</a:t>
            </a:r>
          </a:p>
          <a:p>
            <a:pPr algn="ctr"/>
            <a:endParaRPr lang="en-US" sz="4000" b="1" dirty="0">
              <a:solidFill>
                <a:srgbClr val="0D3047"/>
              </a:solidFill>
              <a:latin typeface="+mj-lt"/>
            </a:endParaRPr>
          </a:p>
          <a:p>
            <a:endParaRPr lang="en-IN" dirty="0"/>
          </a:p>
          <a:p>
            <a:endParaRPr lang="en-IN" dirty="0"/>
          </a:p>
          <a:p>
            <a:endParaRPr lang="en-IN" dirty="0"/>
          </a:p>
        </p:txBody>
      </p:sp>
      <p:pic>
        <p:nvPicPr>
          <p:cNvPr id="8" name="Picture 7">
            <a:extLst>
              <a:ext uri="{FF2B5EF4-FFF2-40B4-BE49-F238E27FC236}">
                <a16:creationId xmlns:a16="http://schemas.microsoft.com/office/drawing/2014/main" id="{B5E6E163-6D58-4BBD-969C-6A215A277C11}"/>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colorTemperature colorTemp="4700"/>
                    </a14:imgEffect>
                    <a14:imgEffect>
                      <a14:brightnessContrast bright="-20000" contrast="20000"/>
                    </a14:imgEffect>
                  </a14:imgLayer>
                </a14:imgProps>
              </a:ext>
            </a:extLst>
          </a:blip>
          <a:srcRect t="6325" b="18799"/>
          <a:stretch>
            <a:fillRect/>
          </a:stretch>
        </p:blipFill>
        <p:spPr>
          <a:xfrm>
            <a:off x="1411549" y="346364"/>
            <a:ext cx="3684233" cy="1551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3396033994"/>
      </p:ext>
    </p:extLst>
  </p:cSld>
  <p:clrMapOvr>
    <a:masterClrMapping/>
  </p:clrMapOvr>
  <mc:AlternateContent xmlns:mc="http://schemas.openxmlformats.org/markup-compatibility/2006" xmlns:p14="http://schemas.microsoft.com/office/powerpoint/2010/main">
    <mc:Choice Requires="p14">
      <p:transition p14:dur="10" advTm="45000"/>
    </mc:Choice>
    <mc:Fallback xmlns="">
      <p:transition advTm="4500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0E6737-FEAC-4094-8E02-4C2150F7283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0" y="0"/>
            <a:ext cx="12192000" cy="7230362"/>
          </a:xfrm>
          <a:prstGeom prst="rect">
            <a:avLst/>
          </a:prstGeom>
        </p:spPr>
      </p:pic>
      <p:sp>
        <p:nvSpPr>
          <p:cNvPr id="9" name="TextBox 8">
            <a:extLst>
              <a:ext uri="{FF2B5EF4-FFF2-40B4-BE49-F238E27FC236}">
                <a16:creationId xmlns:a16="http://schemas.microsoft.com/office/drawing/2014/main" id="{6FB6D253-AF00-4F2D-B638-C6312FCBA04C}"/>
              </a:ext>
            </a:extLst>
          </p:cNvPr>
          <p:cNvSpPr txBox="1"/>
          <p:nvPr/>
        </p:nvSpPr>
        <p:spPr>
          <a:xfrm>
            <a:off x="2361460" y="6027003"/>
            <a:ext cx="4740675" cy="830997"/>
          </a:xfrm>
          <a:prstGeom prst="rect">
            <a:avLst/>
          </a:prstGeom>
          <a:solidFill>
            <a:schemeClr val="tx1"/>
          </a:solidFill>
        </p:spPr>
        <p:txBody>
          <a:bodyPr wrap="square" rtlCol="0">
            <a:spAutoFit/>
          </a:bodyPr>
          <a:lstStyle/>
          <a:p>
            <a:pPr algn="just"/>
            <a:r>
              <a:rPr lang="en-IN" sz="1600" b="1" dirty="0">
                <a:solidFill>
                  <a:srgbClr val="002060"/>
                </a:solidFill>
              </a:rPr>
              <a:t>Who are the intended customer?</a:t>
            </a:r>
          </a:p>
          <a:p>
            <a:pPr algn="just"/>
            <a:r>
              <a:rPr lang="en-IN" sz="1600" dirty="0">
                <a:solidFill>
                  <a:srgbClr val="002060"/>
                </a:solidFill>
              </a:rPr>
              <a:t>Apt for 4-wheeler vehicle owners, who want to adopt to a no-horn policy.</a:t>
            </a:r>
          </a:p>
        </p:txBody>
      </p:sp>
      <p:sp>
        <p:nvSpPr>
          <p:cNvPr id="10" name="TextBox 9">
            <a:extLst>
              <a:ext uri="{FF2B5EF4-FFF2-40B4-BE49-F238E27FC236}">
                <a16:creationId xmlns:a16="http://schemas.microsoft.com/office/drawing/2014/main" id="{FBE6C32C-47BE-48F4-A2BA-A28001C14415}"/>
              </a:ext>
            </a:extLst>
          </p:cNvPr>
          <p:cNvSpPr txBox="1"/>
          <p:nvPr/>
        </p:nvSpPr>
        <p:spPr>
          <a:xfrm>
            <a:off x="4202398" y="5098022"/>
            <a:ext cx="4959357" cy="830997"/>
          </a:xfrm>
          <a:prstGeom prst="rect">
            <a:avLst/>
          </a:prstGeom>
          <a:solidFill>
            <a:schemeClr val="tx1"/>
          </a:solidFill>
        </p:spPr>
        <p:txBody>
          <a:bodyPr wrap="square" rtlCol="0">
            <a:spAutoFit/>
          </a:bodyPr>
          <a:lstStyle/>
          <a:p>
            <a:pPr algn="just"/>
            <a:r>
              <a:rPr lang="en-IN" sz="1600" b="1" dirty="0">
                <a:solidFill>
                  <a:srgbClr val="002060"/>
                </a:solidFill>
              </a:rPr>
              <a:t>What unmet needs does it serve?</a:t>
            </a:r>
          </a:p>
          <a:p>
            <a:pPr algn="just"/>
            <a:r>
              <a:rPr lang="en-IN" sz="1600" dirty="0">
                <a:solidFill>
                  <a:srgbClr val="002060"/>
                </a:solidFill>
              </a:rPr>
              <a:t>More environment friendly than the traditional noisy horns existing in today’s market.</a:t>
            </a:r>
          </a:p>
        </p:txBody>
      </p:sp>
      <p:sp>
        <p:nvSpPr>
          <p:cNvPr id="11" name="TextBox 10">
            <a:extLst>
              <a:ext uri="{FF2B5EF4-FFF2-40B4-BE49-F238E27FC236}">
                <a16:creationId xmlns:a16="http://schemas.microsoft.com/office/drawing/2014/main" id="{174ED928-DEAD-4F5A-9A83-E9DA698EC0C2}"/>
              </a:ext>
            </a:extLst>
          </p:cNvPr>
          <p:cNvSpPr txBox="1"/>
          <p:nvPr/>
        </p:nvSpPr>
        <p:spPr>
          <a:xfrm>
            <a:off x="5549698" y="4051371"/>
            <a:ext cx="5204737" cy="830997"/>
          </a:xfrm>
          <a:prstGeom prst="rect">
            <a:avLst/>
          </a:prstGeom>
          <a:solidFill>
            <a:schemeClr val="tx1"/>
          </a:solidFill>
        </p:spPr>
        <p:txBody>
          <a:bodyPr wrap="square" rtlCol="0">
            <a:spAutoFit/>
          </a:bodyPr>
          <a:lstStyle/>
          <a:p>
            <a:pPr algn="just"/>
            <a:r>
              <a:rPr lang="en-IN" sz="1600" b="1" dirty="0">
                <a:solidFill>
                  <a:srgbClr val="002060"/>
                </a:solidFill>
              </a:rPr>
              <a:t>Is it affordable?</a:t>
            </a:r>
          </a:p>
          <a:p>
            <a:pPr algn="just"/>
            <a:r>
              <a:rPr lang="en-IN" sz="1600" dirty="0">
                <a:solidFill>
                  <a:srgbClr val="002060"/>
                </a:solidFill>
              </a:rPr>
              <a:t>With all the features included, this product under no-cost can provide service to the end users.</a:t>
            </a:r>
          </a:p>
        </p:txBody>
      </p:sp>
      <p:sp>
        <p:nvSpPr>
          <p:cNvPr id="14" name="TextBox 13">
            <a:extLst>
              <a:ext uri="{FF2B5EF4-FFF2-40B4-BE49-F238E27FC236}">
                <a16:creationId xmlns:a16="http://schemas.microsoft.com/office/drawing/2014/main" id="{479DE461-A93F-445C-B601-AFCDA76A3347}"/>
              </a:ext>
            </a:extLst>
          </p:cNvPr>
          <p:cNvSpPr txBox="1"/>
          <p:nvPr/>
        </p:nvSpPr>
        <p:spPr>
          <a:xfrm>
            <a:off x="7170800" y="2748476"/>
            <a:ext cx="4422066" cy="1077218"/>
          </a:xfrm>
          <a:prstGeom prst="rect">
            <a:avLst/>
          </a:prstGeom>
          <a:solidFill>
            <a:schemeClr val="tx1"/>
          </a:solidFill>
        </p:spPr>
        <p:txBody>
          <a:bodyPr wrap="square" rtlCol="0">
            <a:spAutoFit/>
          </a:bodyPr>
          <a:lstStyle/>
          <a:p>
            <a:pPr algn="just"/>
            <a:r>
              <a:rPr lang="en-IN" sz="1600" b="1" dirty="0">
                <a:solidFill>
                  <a:srgbClr val="002060"/>
                </a:solidFill>
              </a:rPr>
              <a:t>Why it is important for us to address this need?</a:t>
            </a:r>
          </a:p>
          <a:p>
            <a:pPr algn="just"/>
            <a:r>
              <a:rPr lang="en-IN" sz="1600" dirty="0">
                <a:solidFill>
                  <a:srgbClr val="002060"/>
                </a:solidFill>
              </a:rPr>
              <a:t>To reduce the most prominent environment hazard in the country and to ensure a comfortable and peaceful ride for everyone.</a:t>
            </a:r>
          </a:p>
        </p:txBody>
      </p:sp>
      <p:sp>
        <p:nvSpPr>
          <p:cNvPr id="15" name="TextBox 14">
            <a:extLst>
              <a:ext uri="{FF2B5EF4-FFF2-40B4-BE49-F238E27FC236}">
                <a16:creationId xmlns:a16="http://schemas.microsoft.com/office/drawing/2014/main" id="{84B91141-B8E9-48EE-A784-1A2D30ACB016}"/>
              </a:ext>
            </a:extLst>
          </p:cNvPr>
          <p:cNvSpPr txBox="1"/>
          <p:nvPr/>
        </p:nvSpPr>
        <p:spPr>
          <a:xfrm>
            <a:off x="8953358" y="1413009"/>
            <a:ext cx="3111395" cy="1323439"/>
          </a:xfrm>
          <a:prstGeom prst="rect">
            <a:avLst/>
          </a:prstGeom>
          <a:solidFill>
            <a:schemeClr val="tx1"/>
          </a:solidFill>
        </p:spPr>
        <p:txBody>
          <a:bodyPr wrap="square" rtlCol="0">
            <a:spAutoFit/>
          </a:bodyPr>
          <a:lstStyle/>
          <a:p>
            <a:pPr algn="just"/>
            <a:r>
              <a:rPr lang="en-IN" sz="1600" b="1" dirty="0">
                <a:solidFill>
                  <a:srgbClr val="002060"/>
                </a:solidFill>
              </a:rPr>
              <a:t>What customers expect from us?</a:t>
            </a:r>
          </a:p>
          <a:p>
            <a:r>
              <a:rPr lang="en-IN" sz="1600" dirty="0">
                <a:solidFill>
                  <a:srgbClr val="002060"/>
                </a:solidFill>
              </a:rPr>
              <a:t>Portable and long-standing system.</a:t>
            </a:r>
          </a:p>
          <a:p>
            <a:endParaRPr lang="en-IN" sz="1600" dirty="0">
              <a:solidFill>
                <a:srgbClr val="002060"/>
              </a:solidFill>
            </a:endParaRPr>
          </a:p>
          <a:p>
            <a:endParaRPr lang="en-IN" sz="1600" dirty="0">
              <a:solidFill>
                <a:srgbClr val="002060"/>
              </a:solidFill>
            </a:endParaRPr>
          </a:p>
        </p:txBody>
      </p:sp>
    </p:spTree>
    <p:extLst>
      <p:ext uri="{BB962C8B-B14F-4D97-AF65-F5344CB8AC3E}">
        <p14:creationId xmlns:p14="http://schemas.microsoft.com/office/powerpoint/2010/main" val="3094435657"/>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005D-3CE8-42F3-BCEC-3A9B042FB569}"/>
              </a:ext>
            </a:extLst>
          </p:cNvPr>
          <p:cNvSpPr>
            <a:spLocks noGrp="1"/>
          </p:cNvSpPr>
          <p:nvPr>
            <p:ph type="title"/>
          </p:nvPr>
        </p:nvSpPr>
        <p:spPr>
          <a:xfrm>
            <a:off x="796636" y="212725"/>
            <a:ext cx="10515600" cy="1117311"/>
          </a:xfrm>
        </p:spPr>
        <p:txBody>
          <a:bodyPr>
            <a:normAutofit fontScale="90000"/>
          </a:bodyPr>
          <a:lstStyle/>
          <a:p>
            <a:r>
              <a:rPr lang="en-US" dirty="0"/>
              <a:t>How is aphonic superior and beneficial to the end users ?</a:t>
            </a:r>
            <a:endParaRPr lang="en-IN" dirty="0"/>
          </a:p>
        </p:txBody>
      </p:sp>
      <p:pic>
        <p:nvPicPr>
          <p:cNvPr id="5" name="Picture 4">
            <a:extLst>
              <a:ext uri="{FF2B5EF4-FFF2-40B4-BE49-F238E27FC236}">
                <a16:creationId xmlns:a16="http://schemas.microsoft.com/office/drawing/2014/main" id="{B5C76B09-B53F-41A7-8B88-5FAEDB988A4A}"/>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Blur radius="5"/>
                    </a14:imgEffect>
                    <a14:imgEffect>
                      <a14:sharpenSoften amount="-39000"/>
                    </a14:imgEffect>
                    <a14:imgEffect>
                      <a14:brightnessContrast bright="20000" contrast="-20000"/>
                    </a14:imgEffect>
                  </a14:imgLayer>
                </a14:imgProps>
              </a:ext>
            </a:extLst>
          </a:blip>
          <a:stretch>
            <a:fillRect/>
          </a:stretch>
        </p:blipFill>
        <p:spPr>
          <a:xfrm>
            <a:off x="244674" y="1552143"/>
            <a:ext cx="11754035" cy="4585421"/>
          </a:xfrm>
          <a:prstGeom prst="rect">
            <a:avLst/>
          </a:prstGeom>
          <a:pattFill prst="pct5">
            <a:fgClr>
              <a:schemeClr val="tx2"/>
            </a:fgClr>
            <a:bgClr>
              <a:schemeClr val="bg1"/>
            </a:bgClr>
          </a:pattFill>
          <a:effectLst>
            <a:glow rad="127000">
              <a:schemeClr val="accent1">
                <a:alpha val="20000"/>
              </a:schemeClr>
            </a:glow>
            <a:outerShdw blurRad="50800" dist="50800" dir="5400000" algn="ctr" rotWithShape="0">
              <a:srgbClr val="000000"/>
            </a:outerShdw>
            <a:reflection endPos="0" dist="50800" dir="5400000" sy="-100000" algn="bl" rotWithShape="0"/>
          </a:effectLst>
        </p:spPr>
      </p:pic>
      <p:sp>
        <p:nvSpPr>
          <p:cNvPr id="3" name="Content Placeholder 2">
            <a:extLst>
              <a:ext uri="{FF2B5EF4-FFF2-40B4-BE49-F238E27FC236}">
                <a16:creationId xmlns:a16="http://schemas.microsoft.com/office/drawing/2014/main" id="{A7A46089-A695-4B4D-B644-83A182048831}"/>
              </a:ext>
            </a:extLst>
          </p:cNvPr>
          <p:cNvSpPr>
            <a:spLocks noGrp="1"/>
          </p:cNvSpPr>
          <p:nvPr>
            <p:ph idx="1"/>
          </p:nvPr>
        </p:nvSpPr>
        <p:spPr>
          <a:xfrm>
            <a:off x="953746" y="1662545"/>
            <a:ext cx="10233800" cy="4405745"/>
          </a:xfrm>
        </p:spPr>
        <p:txBody>
          <a:bodyPr>
            <a:normAutofit/>
          </a:bodyPr>
          <a:lstStyle/>
          <a:p>
            <a:r>
              <a:rPr lang="en-US" dirty="0">
                <a:solidFill>
                  <a:schemeClr val="bg1"/>
                </a:solidFill>
              </a:rPr>
              <a:t>Since aphonic is a software-based mobile application, it saves the overall costs invested in making a physical electronic horn installed in vehicles.</a:t>
            </a:r>
          </a:p>
          <a:p>
            <a:r>
              <a:rPr lang="en-US" dirty="0">
                <a:solidFill>
                  <a:schemeClr val="bg1"/>
                </a:solidFill>
              </a:rPr>
              <a:t> Aphonic is an easy to understand application that requires only basic internet connectivity to work. </a:t>
            </a:r>
          </a:p>
          <a:p>
            <a:r>
              <a:rPr lang="en-US" dirty="0">
                <a:solidFill>
                  <a:schemeClr val="bg1"/>
                </a:solidFill>
              </a:rPr>
              <a:t>Aphonic operates within a specified radius and targets vehicles present in that vicinity, reducing unnecessary clangor.</a:t>
            </a:r>
          </a:p>
          <a:p>
            <a:r>
              <a:rPr lang="en-US" dirty="0">
                <a:solidFill>
                  <a:schemeClr val="bg1"/>
                </a:solidFill>
              </a:rPr>
              <a:t>It requires minimum disk space in a smartphone. Aphonic does not collect the personal data of users for any third party use. Therefore aphonic works on an end-to-end encryption.</a:t>
            </a:r>
          </a:p>
          <a:p>
            <a:endParaRPr lang="en-US" dirty="0"/>
          </a:p>
          <a:p>
            <a:endParaRPr lang="en-US" dirty="0"/>
          </a:p>
          <a:p>
            <a:endParaRPr lang="en-US" dirty="0"/>
          </a:p>
        </p:txBody>
      </p:sp>
    </p:spTree>
    <p:extLst>
      <p:ext uri="{BB962C8B-B14F-4D97-AF65-F5344CB8AC3E}">
        <p14:creationId xmlns:p14="http://schemas.microsoft.com/office/powerpoint/2010/main" val="3241031868"/>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D6E9D4-3EF7-418C-8F6B-6C9AEDCB010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637320" y="896645"/>
            <a:ext cx="6439885" cy="5703903"/>
          </a:xfrm>
          <a:prstGeom prst="rect">
            <a:avLst/>
          </a:prstGeom>
          <a:effectLst>
            <a:softEdge rad="317500"/>
          </a:effectLst>
        </p:spPr>
      </p:pic>
      <p:sp>
        <p:nvSpPr>
          <p:cNvPr id="5" name="TextBox 4">
            <a:extLst>
              <a:ext uri="{FF2B5EF4-FFF2-40B4-BE49-F238E27FC236}">
                <a16:creationId xmlns:a16="http://schemas.microsoft.com/office/drawing/2014/main" id="{D7102BE5-85F6-4A82-8F2F-C2488D65BF58}"/>
              </a:ext>
            </a:extLst>
          </p:cNvPr>
          <p:cNvSpPr txBox="1"/>
          <p:nvPr/>
        </p:nvSpPr>
        <p:spPr>
          <a:xfrm>
            <a:off x="305741" y="0"/>
            <a:ext cx="11276659" cy="769441"/>
          </a:xfrm>
          <a:prstGeom prst="rect">
            <a:avLst/>
          </a:prstGeom>
          <a:noFill/>
        </p:spPr>
        <p:txBody>
          <a:bodyPr wrap="square">
            <a:spAutoFit/>
          </a:bodyPr>
          <a:lstStyle/>
          <a:p>
            <a:pPr algn="ctr"/>
            <a:r>
              <a:rPr lang="en-US" sz="4400" dirty="0">
                <a:latin typeface="+mj-lt"/>
              </a:rPr>
              <a:t>Traditional Vehicle Horns </a:t>
            </a:r>
            <a:r>
              <a:rPr lang="en-US" sz="4400" b="1" dirty="0">
                <a:latin typeface="+mj-lt"/>
              </a:rPr>
              <a:t>VS</a:t>
            </a:r>
            <a:r>
              <a:rPr lang="en-US" sz="4400" dirty="0">
                <a:latin typeface="+mj-lt"/>
              </a:rPr>
              <a:t> Aphonic</a:t>
            </a:r>
            <a:endParaRPr lang="en-IN" sz="4400" dirty="0">
              <a:latin typeface="+mj-lt"/>
            </a:endParaRPr>
          </a:p>
        </p:txBody>
      </p:sp>
      <p:sp>
        <p:nvSpPr>
          <p:cNvPr id="8" name="TextBox 7">
            <a:extLst>
              <a:ext uri="{FF2B5EF4-FFF2-40B4-BE49-F238E27FC236}">
                <a16:creationId xmlns:a16="http://schemas.microsoft.com/office/drawing/2014/main" id="{EB3564BF-403B-4A4F-8A2E-E4242F77CB2E}"/>
              </a:ext>
            </a:extLst>
          </p:cNvPr>
          <p:cNvSpPr txBox="1"/>
          <p:nvPr/>
        </p:nvSpPr>
        <p:spPr>
          <a:xfrm>
            <a:off x="5637320" y="2756516"/>
            <a:ext cx="65" cy="276999"/>
          </a:xfrm>
          <a:prstGeom prst="rect">
            <a:avLst/>
          </a:prstGeom>
          <a:noFill/>
        </p:spPr>
        <p:txBody>
          <a:bodyPr wrap="none" lIns="0" tIns="0" rIns="0" bIns="0" rtlCol="0">
            <a:spAutoFit/>
          </a:bodyPr>
          <a:lstStyle/>
          <a:p>
            <a:endParaRPr lang="en-IN" dirty="0"/>
          </a:p>
        </p:txBody>
      </p:sp>
      <p:sp>
        <p:nvSpPr>
          <p:cNvPr id="9" name="TextBox 8">
            <a:extLst>
              <a:ext uri="{FF2B5EF4-FFF2-40B4-BE49-F238E27FC236}">
                <a16:creationId xmlns:a16="http://schemas.microsoft.com/office/drawing/2014/main" id="{CCFBA7F3-40EF-478E-BC54-E0FEEB60BCD2}"/>
              </a:ext>
            </a:extLst>
          </p:cNvPr>
          <p:cNvSpPr txBox="1"/>
          <p:nvPr/>
        </p:nvSpPr>
        <p:spPr>
          <a:xfrm>
            <a:off x="305742" y="775854"/>
            <a:ext cx="4856966" cy="5909310"/>
          </a:xfrm>
          <a:prstGeom prst="rect">
            <a:avLst/>
          </a:prstGeom>
          <a:noFill/>
        </p:spPr>
        <p:txBody>
          <a:bodyPr wrap="square" rtlCol="0">
            <a:spAutoFit/>
          </a:bodyPr>
          <a:lstStyle/>
          <a:p>
            <a:pPr algn="just"/>
            <a:r>
              <a:rPr lang="en-US" dirty="0"/>
              <a:t>In contrast to the integrated honking systems in 4-wheeler automobile that produce high sounds of up to 107-109 decibels, aphonic produces alert ringtones that range between 60- 76 decibels. </a:t>
            </a:r>
          </a:p>
          <a:p>
            <a:pPr algn="just"/>
            <a:endParaRPr lang="en-US" dirty="0"/>
          </a:p>
          <a:p>
            <a:pPr algn="just"/>
            <a:r>
              <a:rPr lang="en-US" dirty="0"/>
              <a:t>Here is how aphonic is a unique and alternative solution:</a:t>
            </a:r>
          </a:p>
          <a:p>
            <a:pPr algn="just"/>
            <a:endParaRPr lang="en-US" dirty="0"/>
          </a:p>
          <a:p>
            <a:pPr marL="285750" indent="-285750" algn="just">
              <a:buFont typeface="Arial" panose="020B0604020202020204" pitchFamily="34" charset="0"/>
              <a:buChar char="•"/>
            </a:pPr>
            <a:r>
              <a:rPr lang="en-US" dirty="0"/>
              <a:t>Produces less noise pollution.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IN" dirty="0"/>
              <a:t>Restricts the habit of unnecessary honking.</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A better and a civilised solution.</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Works on any decent smartphone.</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Eradicates health problems occurring due to prolonged exposure to honking noises.</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Cost efficient and no requirement of heavy electronic infrastructure.</a:t>
            </a:r>
          </a:p>
        </p:txBody>
      </p:sp>
    </p:spTree>
    <p:extLst>
      <p:ext uri="{BB962C8B-B14F-4D97-AF65-F5344CB8AC3E}">
        <p14:creationId xmlns:p14="http://schemas.microsoft.com/office/powerpoint/2010/main" val="207391022"/>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104EB-E551-40B3-9E99-CBA9E1C4916A}"/>
              </a:ext>
            </a:extLst>
          </p:cNvPr>
          <p:cNvSpPr>
            <a:spLocks noGrp="1"/>
          </p:cNvSpPr>
          <p:nvPr>
            <p:ph type="title"/>
          </p:nvPr>
        </p:nvSpPr>
        <p:spPr>
          <a:xfrm>
            <a:off x="325691" y="307074"/>
            <a:ext cx="4514573" cy="645741"/>
          </a:xfrm>
        </p:spPr>
        <p:txBody>
          <a:bodyPr>
            <a:normAutofit/>
          </a:bodyPr>
          <a:lstStyle/>
          <a:p>
            <a:r>
              <a:rPr lang="en-US" b="1" u="sng" dirty="0">
                <a:solidFill>
                  <a:schemeClr val="tx2">
                    <a:lumMod val="20000"/>
                    <a:lumOff val="80000"/>
                  </a:schemeClr>
                </a:solidFill>
              </a:rPr>
              <a:t>Working of Aphonic:</a:t>
            </a:r>
            <a:endParaRPr lang="en-IN" b="1" u="sng" dirty="0">
              <a:solidFill>
                <a:schemeClr val="tx2">
                  <a:lumMod val="20000"/>
                  <a:lumOff val="80000"/>
                </a:schemeClr>
              </a:solidFill>
            </a:endParaRPr>
          </a:p>
        </p:txBody>
      </p:sp>
      <p:sp>
        <p:nvSpPr>
          <p:cNvPr id="4" name="Text Placeholder 3">
            <a:extLst>
              <a:ext uri="{FF2B5EF4-FFF2-40B4-BE49-F238E27FC236}">
                <a16:creationId xmlns:a16="http://schemas.microsoft.com/office/drawing/2014/main" id="{EE1EACF0-B0AD-46B5-9AE9-D04EC13DB2B0}"/>
              </a:ext>
            </a:extLst>
          </p:cNvPr>
          <p:cNvSpPr>
            <a:spLocks noGrp="1"/>
          </p:cNvSpPr>
          <p:nvPr>
            <p:ph type="body" sz="half" idx="2"/>
          </p:nvPr>
        </p:nvSpPr>
        <p:spPr>
          <a:xfrm>
            <a:off x="215888" y="844863"/>
            <a:ext cx="4660912" cy="6013137"/>
          </a:xfrm>
        </p:spPr>
        <p:txBody>
          <a:bodyPr anchor="t">
            <a:normAutofit fontScale="47500" lnSpcReduction="20000"/>
          </a:bodyPr>
          <a:lstStyle/>
          <a:p>
            <a:pPr algn="just">
              <a:lnSpc>
                <a:spcPct val="115000"/>
              </a:lnSpc>
              <a:spcAft>
                <a:spcPts val="1000"/>
              </a:spcAft>
            </a:pPr>
            <a:endParaRPr lang="en-US" sz="2300" b="1" dirty="0">
              <a:solidFill>
                <a:schemeClr val="tx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endParaRPr>
          </a:p>
          <a:p>
            <a:pPr>
              <a:lnSpc>
                <a:spcPct val="115000"/>
              </a:lnSpc>
              <a:spcAft>
                <a:spcPts val="1000"/>
              </a:spcAft>
            </a:pPr>
            <a:r>
              <a:rPr lang="en-US" sz="3300" b="1" dirty="0">
                <a:solidFill>
                  <a:schemeClr val="tx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3300" b="1" dirty="0">
                <a:solidFill>
                  <a:schemeClr val="tx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3300" b="1" dirty="0">
                <a:solidFill>
                  <a:schemeClr val="tx2">
                    <a:lumMod val="20000"/>
                    <a:lumOff val="80000"/>
                  </a:schemeClr>
                </a:solidFill>
                <a:effectLst/>
                <a:ea typeface="Calibri" panose="020F0502020204030204" pitchFamily="34" charset="0"/>
                <a:cs typeface="Times New Roman" panose="02020603050405020304" pitchFamily="18" charset="0"/>
              </a:rPr>
              <a:t>In order to use the application, users need to register themselves and validate their account by providing personal as well as vehicle details. </a:t>
            </a:r>
            <a:endParaRPr lang="en-IN" sz="3300" dirty="0">
              <a:solidFill>
                <a:schemeClr val="tx2">
                  <a:lumMod val="20000"/>
                  <a:lumOff val="80000"/>
                </a:schemeClr>
              </a:solidFill>
              <a:effectLst/>
              <a:ea typeface="Calibri" panose="020F0502020204030204" pitchFamily="34" charset="0"/>
              <a:cs typeface="Times New Roman" panose="02020603050405020304" pitchFamily="18" charset="0"/>
            </a:endParaRPr>
          </a:p>
          <a:p>
            <a:pPr>
              <a:lnSpc>
                <a:spcPct val="115000"/>
              </a:lnSpc>
              <a:spcAft>
                <a:spcPts val="1000"/>
              </a:spcAft>
            </a:pPr>
            <a:r>
              <a:rPr lang="en-US" sz="3300" b="1" dirty="0">
                <a:solidFill>
                  <a:schemeClr val="tx2">
                    <a:lumMod val="20000"/>
                    <a:lumOff val="80000"/>
                  </a:schemeClr>
                </a:solidFill>
                <a:effectLst/>
                <a:ea typeface="Calibri" panose="020F0502020204030204" pitchFamily="34" charset="0"/>
                <a:cs typeface="Times New Roman" panose="02020603050405020304" pitchFamily="18" charset="0"/>
                <a:sym typeface="Wingdings" panose="05000000000000000000" pitchFamily="2" charset="2"/>
              </a:rPr>
              <a:t></a:t>
            </a:r>
            <a:r>
              <a:rPr lang="en-US" sz="3300" b="1" dirty="0">
                <a:solidFill>
                  <a:schemeClr val="tx2">
                    <a:lumMod val="20000"/>
                    <a:lumOff val="80000"/>
                  </a:schemeClr>
                </a:solidFill>
                <a:effectLst/>
                <a:ea typeface="Calibri" panose="020F0502020204030204" pitchFamily="34" charset="0"/>
                <a:cs typeface="Times New Roman" panose="02020603050405020304" pitchFamily="18" charset="0"/>
              </a:rPr>
              <a:t> The application will access the location, through GPS tracking and will show the position of nearby vehicles using the </a:t>
            </a:r>
            <a:r>
              <a:rPr lang="en-US" sz="3300" b="1" dirty="0">
                <a:solidFill>
                  <a:schemeClr val="tx2">
                    <a:lumMod val="20000"/>
                    <a:lumOff val="80000"/>
                  </a:schemeClr>
                </a:solidFill>
                <a:ea typeface="Calibri" panose="020F0502020204030204" pitchFamily="34" charset="0"/>
                <a:cs typeface="Times New Roman" panose="02020603050405020304" pitchFamily="18" charset="0"/>
              </a:rPr>
              <a:t>m</a:t>
            </a:r>
            <a:r>
              <a:rPr lang="en-US" sz="3300" b="1" dirty="0">
                <a:solidFill>
                  <a:schemeClr val="tx2">
                    <a:lumMod val="20000"/>
                    <a:lumOff val="80000"/>
                  </a:schemeClr>
                </a:solidFill>
                <a:effectLst/>
                <a:ea typeface="Calibri" panose="020F0502020204030204" pitchFamily="34" charset="0"/>
                <a:cs typeface="Times New Roman" panose="02020603050405020304" pitchFamily="18" charset="0"/>
              </a:rPr>
              <a:t>aps </a:t>
            </a:r>
            <a:r>
              <a:rPr lang="en-US" sz="3300" b="1" dirty="0">
                <a:solidFill>
                  <a:schemeClr val="tx2">
                    <a:lumMod val="20000"/>
                    <a:lumOff val="80000"/>
                  </a:schemeClr>
                </a:solidFill>
                <a:ea typeface="Calibri" panose="020F0502020204030204" pitchFamily="34" charset="0"/>
                <a:cs typeface="Times New Roman" panose="02020603050405020304" pitchFamily="18" charset="0"/>
              </a:rPr>
              <a:t>f</a:t>
            </a:r>
            <a:r>
              <a:rPr lang="en-US" sz="3300" b="1" dirty="0">
                <a:solidFill>
                  <a:schemeClr val="tx2">
                    <a:lumMod val="20000"/>
                    <a:lumOff val="80000"/>
                  </a:schemeClr>
                </a:solidFill>
                <a:effectLst/>
                <a:ea typeface="Calibri" panose="020F0502020204030204" pitchFamily="34" charset="0"/>
                <a:cs typeface="Times New Roman" panose="02020603050405020304" pitchFamily="18" charset="0"/>
              </a:rPr>
              <a:t>unctionality.</a:t>
            </a:r>
            <a:endParaRPr lang="en-IN" sz="3300" dirty="0">
              <a:solidFill>
                <a:schemeClr val="tx2">
                  <a:lumMod val="20000"/>
                  <a:lumOff val="80000"/>
                </a:schemeClr>
              </a:solidFill>
              <a:effectLst/>
              <a:ea typeface="Calibri" panose="020F0502020204030204" pitchFamily="34" charset="0"/>
              <a:cs typeface="Times New Roman" panose="02020603050405020304" pitchFamily="18" charset="0"/>
            </a:endParaRPr>
          </a:p>
          <a:p>
            <a:pPr>
              <a:lnSpc>
                <a:spcPct val="115000"/>
              </a:lnSpc>
              <a:spcAft>
                <a:spcPts val="1000"/>
              </a:spcAft>
            </a:pPr>
            <a:r>
              <a:rPr lang="en-US" sz="3300" b="1" dirty="0">
                <a:solidFill>
                  <a:schemeClr val="tx2">
                    <a:lumMod val="20000"/>
                    <a:lumOff val="80000"/>
                  </a:schemeClr>
                </a:solidFill>
                <a:effectLst/>
                <a:ea typeface="Calibri" panose="020F0502020204030204" pitchFamily="34" charset="0"/>
                <a:cs typeface="Times New Roman" panose="02020603050405020304" pitchFamily="18" charset="0"/>
                <a:sym typeface="Wingdings" panose="05000000000000000000" pitchFamily="2" charset="2"/>
              </a:rPr>
              <a:t></a:t>
            </a:r>
            <a:r>
              <a:rPr lang="en-US" sz="3300" b="1" dirty="0">
                <a:solidFill>
                  <a:schemeClr val="tx2">
                    <a:lumMod val="20000"/>
                    <a:lumOff val="80000"/>
                  </a:schemeClr>
                </a:solidFill>
                <a:effectLst/>
                <a:ea typeface="Calibri" panose="020F0502020204030204" pitchFamily="34" charset="0"/>
                <a:cs typeface="Times New Roman" panose="02020603050405020304" pitchFamily="18" charset="0"/>
              </a:rPr>
              <a:t> </a:t>
            </a:r>
            <a:r>
              <a:rPr lang="en-IN" sz="3300" b="1" dirty="0">
                <a:solidFill>
                  <a:schemeClr val="tx2">
                    <a:lumMod val="20000"/>
                    <a:lumOff val="80000"/>
                  </a:schemeClr>
                </a:solidFill>
                <a:effectLst/>
                <a:ea typeface="Calibri" panose="020F0502020204030204" pitchFamily="34" charset="0"/>
                <a:cs typeface="Times New Roman" panose="02020603050405020304" pitchFamily="18" charset="0"/>
              </a:rPr>
              <a:t>When a driver hits the horn button external to the application, signals shall be transmitted through the Aphonic Application of driver to the Aphonic Application of nearby drivers.</a:t>
            </a:r>
            <a:endParaRPr lang="en-IN" sz="3300" dirty="0">
              <a:solidFill>
                <a:schemeClr val="tx2">
                  <a:lumMod val="20000"/>
                  <a:lumOff val="80000"/>
                </a:schemeClr>
              </a:solidFill>
              <a:effectLst/>
              <a:ea typeface="Calibri" panose="020F0502020204030204" pitchFamily="34" charset="0"/>
              <a:cs typeface="Times New Roman" panose="02020603050405020304" pitchFamily="18" charset="0"/>
            </a:endParaRPr>
          </a:p>
          <a:p>
            <a:pPr>
              <a:lnSpc>
                <a:spcPct val="115000"/>
              </a:lnSpc>
              <a:spcAft>
                <a:spcPts val="1000"/>
              </a:spcAft>
            </a:pPr>
            <a:r>
              <a:rPr lang="en-US" sz="3300" b="1" dirty="0">
                <a:solidFill>
                  <a:schemeClr val="tx2">
                    <a:lumMod val="20000"/>
                    <a:lumOff val="80000"/>
                  </a:schemeClr>
                </a:solidFill>
                <a:effectLst/>
                <a:ea typeface="Calibri" panose="020F0502020204030204" pitchFamily="34" charset="0"/>
                <a:cs typeface="Times New Roman" panose="02020603050405020304" pitchFamily="18" charset="0"/>
                <a:sym typeface="Wingdings" panose="05000000000000000000" pitchFamily="2" charset="2"/>
              </a:rPr>
              <a:t></a:t>
            </a:r>
            <a:r>
              <a:rPr lang="en-US" sz="3300" b="1" dirty="0">
                <a:solidFill>
                  <a:schemeClr val="tx2">
                    <a:lumMod val="20000"/>
                    <a:lumOff val="80000"/>
                  </a:schemeClr>
                </a:solidFill>
                <a:effectLst/>
                <a:ea typeface="Calibri" panose="020F0502020204030204" pitchFamily="34" charset="0"/>
                <a:cs typeface="Times New Roman" panose="02020603050405020304" pitchFamily="18" charset="0"/>
              </a:rPr>
              <a:t> </a:t>
            </a:r>
            <a:r>
              <a:rPr lang="en-IN" sz="3300" b="1" dirty="0">
                <a:solidFill>
                  <a:schemeClr val="tx2">
                    <a:lumMod val="20000"/>
                    <a:lumOff val="80000"/>
                  </a:schemeClr>
                </a:solidFill>
                <a:effectLst/>
                <a:ea typeface="Calibri" panose="020F0502020204030204" pitchFamily="34" charset="0"/>
                <a:cs typeface="Times New Roman" panose="02020603050405020304" pitchFamily="18" charset="0"/>
              </a:rPr>
              <a:t>An audio </a:t>
            </a:r>
            <a:r>
              <a:rPr lang="en-IN" sz="3300" b="1" dirty="0">
                <a:solidFill>
                  <a:schemeClr val="tx2">
                    <a:lumMod val="20000"/>
                    <a:lumOff val="80000"/>
                  </a:schemeClr>
                </a:solidFill>
                <a:ea typeface="Calibri" panose="020F0502020204030204" pitchFamily="34" charset="0"/>
                <a:cs typeface="Times New Roman" panose="02020603050405020304" pitchFamily="18" charset="0"/>
              </a:rPr>
              <a:t>alert/ringtone</a:t>
            </a:r>
            <a:r>
              <a:rPr lang="en-IN" sz="3300" b="1" dirty="0">
                <a:solidFill>
                  <a:schemeClr val="tx2">
                    <a:lumMod val="20000"/>
                    <a:lumOff val="80000"/>
                  </a:schemeClr>
                </a:solidFill>
                <a:effectLst/>
                <a:ea typeface="Calibri" panose="020F0502020204030204" pitchFamily="34" charset="0"/>
                <a:cs typeface="Times New Roman" panose="02020603050405020304" pitchFamily="18" charset="0"/>
              </a:rPr>
              <a:t> identical to a horn shall be heard from the application by the drivers.</a:t>
            </a:r>
            <a:endParaRPr lang="en-IN" sz="3300" dirty="0">
              <a:solidFill>
                <a:schemeClr val="tx2">
                  <a:lumMod val="20000"/>
                  <a:lumOff val="80000"/>
                </a:schemeClr>
              </a:solidFill>
              <a:effectLst/>
              <a:ea typeface="Calibri" panose="020F0502020204030204" pitchFamily="34" charset="0"/>
              <a:cs typeface="Times New Roman" panose="02020603050405020304" pitchFamily="18" charset="0"/>
            </a:endParaRPr>
          </a:p>
          <a:p>
            <a:pPr>
              <a:lnSpc>
                <a:spcPct val="115000"/>
              </a:lnSpc>
              <a:spcAft>
                <a:spcPts val="1000"/>
              </a:spcAft>
            </a:pPr>
            <a:r>
              <a:rPr lang="en-US" sz="3300" b="1" dirty="0">
                <a:solidFill>
                  <a:schemeClr val="tx2">
                    <a:lumMod val="20000"/>
                    <a:lumOff val="80000"/>
                  </a:schemeClr>
                </a:solidFill>
                <a:effectLst/>
                <a:ea typeface="Calibri" panose="020F0502020204030204" pitchFamily="34" charset="0"/>
                <a:cs typeface="Times New Roman" panose="02020603050405020304" pitchFamily="18" charset="0"/>
                <a:sym typeface="Wingdings" panose="05000000000000000000" pitchFamily="2" charset="2"/>
              </a:rPr>
              <a:t></a:t>
            </a:r>
            <a:r>
              <a:rPr lang="en-US" sz="3300" b="1" dirty="0">
                <a:solidFill>
                  <a:schemeClr val="tx2">
                    <a:lumMod val="20000"/>
                    <a:lumOff val="80000"/>
                  </a:schemeClr>
                </a:solidFill>
                <a:effectLst/>
                <a:ea typeface="Calibri" panose="020F0502020204030204" pitchFamily="34" charset="0"/>
                <a:cs typeface="Times New Roman" panose="02020603050405020304" pitchFamily="18" charset="0"/>
              </a:rPr>
              <a:t> </a:t>
            </a:r>
            <a:r>
              <a:rPr lang="en-IN" sz="3300" b="1" dirty="0">
                <a:solidFill>
                  <a:schemeClr val="tx2">
                    <a:lumMod val="20000"/>
                    <a:lumOff val="80000"/>
                  </a:schemeClr>
                </a:solidFill>
                <a:effectLst/>
                <a:ea typeface="Calibri" panose="020F0502020204030204" pitchFamily="34" charset="0"/>
                <a:cs typeface="Times New Roman" panose="02020603050405020304" pitchFamily="18" charset="0"/>
              </a:rPr>
              <a:t>Once the audio is perceived by the targeted driver, </a:t>
            </a:r>
            <a:r>
              <a:rPr lang="en-IN" sz="3300" b="1" dirty="0">
                <a:solidFill>
                  <a:schemeClr val="tx2">
                    <a:lumMod val="20000"/>
                    <a:lumOff val="80000"/>
                  </a:schemeClr>
                </a:solidFill>
                <a:ea typeface="Calibri" panose="020F0502020204030204" pitchFamily="34" charset="0"/>
                <a:cs typeface="Times New Roman" panose="02020603050405020304" pitchFamily="18" charset="0"/>
              </a:rPr>
              <a:t>the dots indicating vehicles on the map </a:t>
            </a:r>
            <a:r>
              <a:rPr lang="en-IN" sz="3300" b="1" dirty="0">
                <a:solidFill>
                  <a:schemeClr val="tx2">
                    <a:lumMod val="20000"/>
                    <a:lumOff val="80000"/>
                  </a:schemeClr>
                </a:solidFill>
                <a:effectLst/>
                <a:ea typeface="Calibri" panose="020F0502020204030204" pitchFamily="34" charset="0"/>
                <a:cs typeface="Times New Roman" panose="02020603050405020304" pitchFamily="18" charset="0"/>
              </a:rPr>
              <a:t>shall turn green, as an acknowledgement of request received.</a:t>
            </a:r>
            <a:endParaRPr lang="en-IN" sz="3300" dirty="0">
              <a:solidFill>
                <a:schemeClr val="tx2">
                  <a:lumMod val="20000"/>
                  <a:lumOff val="80000"/>
                </a:schemeClr>
              </a:solidFill>
              <a:effectLst/>
              <a:ea typeface="Calibri" panose="020F0502020204030204" pitchFamily="34" charset="0"/>
              <a:cs typeface="Times New Roman" panose="02020603050405020304" pitchFamily="18" charset="0"/>
            </a:endParaRPr>
          </a:p>
          <a:p>
            <a:endParaRPr lang="en-IN" dirty="0"/>
          </a:p>
        </p:txBody>
      </p:sp>
      <p:pic>
        <p:nvPicPr>
          <p:cNvPr id="21" name="Picture 20">
            <a:extLst>
              <a:ext uri="{FF2B5EF4-FFF2-40B4-BE49-F238E27FC236}">
                <a16:creationId xmlns:a16="http://schemas.microsoft.com/office/drawing/2014/main" id="{08488166-1245-43E3-B1E9-E529742425EA}"/>
              </a:ext>
            </a:extLst>
          </p:cNvPr>
          <p:cNvPicPr>
            <a:picLocks noChangeAspect="1"/>
          </p:cNvPicPr>
          <p:nvPr/>
        </p:nvPicPr>
        <p:blipFill>
          <a:blip r:embed="rId2"/>
          <a:srcRect l="3894" r="3783"/>
          <a:stretch>
            <a:fillRect/>
          </a:stretch>
        </p:blipFill>
        <p:spPr>
          <a:xfrm>
            <a:off x="5465513" y="2055235"/>
            <a:ext cx="6271562" cy="3835583"/>
          </a:xfrm>
          <a:prstGeom prst="rect">
            <a:avLst/>
          </a:prstGeom>
        </p:spPr>
      </p:pic>
      <p:sp>
        <p:nvSpPr>
          <p:cNvPr id="3" name="TextBox 2"/>
          <p:cNvSpPr txBox="1"/>
          <p:nvPr/>
        </p:nvSpPr>
        <p:spPr>
          <a:xfrm>
            <a:off x="5465513" y="1212123"/>
            <a:ext cx="6271562" cy="861774"/>
          </a:xfrm>
          <a:prstGeom prst="rect">
            <a:avLst/>
          </a:prstGeom>
          <a:noFill/>
        </p:spPr>
        <p:txBody>
          <a:bodyPr wrap="square" rtlCol="0" anchor="ctr">
            <a:spAutoFit/>
          </a:bodyPr>
          <a:lstStyle/>
          <a:p>
            <a:r>
              <a:rPr lang="en-US" sz="1600" b="1" dirty="0">
                <a:solidFill>
                  <a:schemeClr val="tx2">
                    <a:lumMod val="20000"/>
                    <a:lumOff val="80000"/>
                  </a:schemeClr>
                </a:solidFill>
                <a:ea typeface="Calibri" panose="020F0502020204030204" pitchFamily="34" charset="0"/>
                <a:cs typeface="Times New Roman" panose="02020603050405020304" pitchFamily="18" charset="0"/>
                <a:sym typeface="Wingdings" panose="05000000000000000000" pitchFamily="2" charset="2"/>
              </a:rPr>
              <a:t></a:t>
            </a:r>
            <a:r>
              <a:rPr lang="en-IN" sz="1600" b="1" dirty="0">
                <a:solidFill>
                  <a:schemeClr val="tx2">
                    <a:lumMod val="20000"/>
                    <a:lumOff val="80000"/>
                  </a:schemeClr>
                </a:solidFill>
                <a:ea typeface="Calibri" panose="020F0502020204030204" pitchFamily="34" charset="0"/>
                <a:cs typeface="Times New Roman" panose="02020603050405020304" pitchFamily="18" charset="0"/>
              </a:rPr>
              <a:t> A driver can send as well as receive multiple horn signals to different drivers simultaneously.</a:t>
            </a:r>
            <a:endParaRPr lang="en-IN" sz="1600" dirty="0">
              <a:solidFill>
                <a:schemeClr val="tx2">
                  <a:lumMod val="20000"/>
                  <a:lumOff val="80000"/>
                </a:schemeClr>
              </a:solidFill>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93522262"/>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33F10-EC35-4A89-9D06-AABA8E69DBA1}"/>
              </a:ext>
            </a:extLst>
          </p:cNvPr>
          <p:cNvSpPr>
            <a:spLocks noGrp="1"/>
          </p:cNvSpPr>
          <p:nvPr>
            <p:ph sz="half" idx="1"/>
          </p:nvPr>
        </p:nvSpPr>
        <p:spPr>
          <a:xfrm>
            <a:off x="-22062" y="180115"/>
            <a:ext cx="5924095" cy="6365289"/>
          </a:xfrm>
        </p:spPr>
        <p:txBody>
          <a:bodyPr>
            <a:normAutofit fontScale="32500" lnSpcReduction="20000"/>
          </a:bodyPr>
          <a:lstStyle/>
          <a:p>
            <a:pPr marL="342900" lvl="0" indent="-342900" algn="just">
              <a:lnSpc>
                <a:spcPct val="115000"/>
              </a:lnSpc>
              <a:buFont typeface="Wingdings" panose="05000000000000000000" pitchFamily="2" charset="2"/>
              <a:buChar char=""/>
            </a:pPr>
            <a:r>
              <a:rPr lang="en-IN" sz="5500" b="1" u="sng" dirty="0">
                <a:solidFill>
                  <a:schemeClr val="tx1"/>
                </a:solidFill>
                <a:effectLst/>
                <a:ea typeface="Calibri" panose="020F0502020204030204" pitchFamily="34" charset="0"/>
                <a:cs typeface="Calibri" panose="020F0502020204030204" pitchFamily="34" charset="0"/>
              </a:rPr>
              <a:t>Registration Functionality</a:t>
            </a:r>
            <a:endParaRPr lang="en-IN" sz="5500" u="sng" dirty="0">
              <a:solidFill>
                <a:schemeClr val="tx1"/>
              </a:solidFill>
              <a:effectLst/>
              <a:ea typeface="Calibri" panose="020F0502020204030204" pitchFamily="34" charset="0"/>
              <a:cs typeface="Calibri" panose="020F0502020204030204" pitchFamily="34" charset="0"/>
            </a:endParaRPr>
          </a:p>
          <a:p>
            <a:pPr marL="457200" algn="just">
              <a:lnSpc>
                <a:spcPct val="115000"/>
              </a:lnSpc>
            </a:pPr>
            <a:r>
              <a:rPr lang="en-IN" sz="5500" dirty="0">
                <a:solidFill>
                  <a:schemeClr val="tx1"/>
                </a:solidFill>
                <a:ea typeface="Calibri" panose="020F0502020204030204" pitchFamily="34" charset="0"/>
                <a:cs typeface="Calibri" panose="020F0502020204030204" pitchFamily="34" charset="0"/>
              </a:rPr>
              <a:t>This </a:t>
            </a:r>
            <a:r>
              <a:rPr lang="en-IN" sz="5500" dirty="0">
                <a:solidFill>
                  <a:schemeClr val="tx1"/>
                </a:solidFill>
                <a:effectLst/>
                <a:ea typeface="Calibri" panose="020F0502020204030204" pitchFamily="34" charset="0"/>
                <a:cs typeface="Calibri" panose="020F0502020204030204" pitchFamily="34" charset="0"/>
              </a:rPr>
              <a:t>helps new users to access the application by successfully completing authentication.</a:t>
            </a:r>
          </a:p>
          <a:p>
            <a:pPr marL="342900" lvl="0" indent="-342900" algn="just">
              <a:lnSpc>
                <a:spcPct val="115000"/>
              </a:lnSpc>
              <a:buFont typeface="Wingdings" panose="05000000000000000000" pitchFamily="2" charset="2"/>
              <a:buChar char=""/>
            </a:pPr>
            <a:r>
              <a:rPr lang="en-IN" sz="5500" b="1" u="sng" dirty="0">
                <a:solidFill>
                  <a:schemeClr val="tx1"/>
                </a:solidFill>
                <a:effectLst/>
                <a:ea typeface="Calibri" panose="020F0502020204030204" pitchFamily="34" charset="0"/>
                <a:cs typeface="Calibri" panose="020F0502020204030204" pitchFamily="34" charset="0"/>
              </a:rPr>
              <a:t>Login Functionality</a:t>
            </a:r>
            <a:endParaRPr lang="en-IN" sz="5500" u="sng" dirty="0">
              <a:solidFill>
                <a:schemeClr val="tx1"/>
              </a:solidFill>
              <a:effectLst/>
              <a:ea typeface="Calibri" panose="020F0502020204030204" pitchFamily="34" charset="0"/>
              <a:cs typeface="Calibri" panose="020F0502020204030204" pitchFamily="34" charset="0"/>
            </a:endParaRPr>
          </a:p>
          <a:p>
            <a:pPr marL="457200" algn="just">
              <a:lnSpc>
                <a:spcPct val="115000"/>
              </a:lnSpc>
            </a:pPr>
            <a:r>
              <a:rPr lang="en-IN" sz="5500" dirty="0">
                <a:solidFill>
                  <a:schemeClr val="tx1"/>
                </a:solidFill>
                <a:effectLst/>
                <a:ea typeface="Calibri" panose="020F0502020204030204" pitchFamily="34" charset="0"/>
                <a:cs typeface="Calibri" panose="020F0502020204030204" pitchFamily="34" charset="0"/>
              </a:rPr>
              <a:t>Login functionality will help in validating a user.</a:t>
            </a:r>
            <a:endParaRPr lang="en-IN" sz="5500" dirty="0">
              <a:solidFill>
                <a:schemeClr val="tx1"/>
              </a:solidFill>
              <a:effectLst/>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5500" b="1" u="sng" dirty="0">
                <a:solidFill>
                  <a:schemeClr val="tx1"/>
                </a:solidFill>
                <a:effectLst/>
                <a:ea typeface="Calibri" panose="020F0502020204030204" pitchFamily="34" charset="0"/>
                <a:cs typeface="Calibri" panose="020F0502020204030204" pitchFamily="34" charset="0"/>
              </a:rPr>
              <a:t>Location Accessibility</a:t>
            </a:r>
            <a:endParaRPr lang="en-IN" sz="5500" u="sng" dirty="0">
              <a:solidFill>
                <a:schemeClr val="tx1"/>
              </a:solidFill>
              <a:effectLst/>
              <a:ea typeface="Calibri" panose="020F0502020204030204" pitchFamily="34" charset="0"/>
              <a:cs typeface="Calibri" panose="020F0502020204030204" pitchFamily="34" charset="0"/>
            </a:endParaRPr>
          </a:p>
          <a:p>
            <a:pPr marL="457200" algn="just">
              <a:lnSpc>
                <a:spcPct val="115000"/>
              </a:lnSpc>
            </a:pPr>
            <a:r>
              <a:rPr lang="en-IN" sz="5500" dirty="0">
                <a:solidFill>
                  <a:schemeClr val="tx1"/>
                </a:solidFill>
                <a:effectLst/>
                <a:ea typeface="Calibri" panose="020F0502020204030204" pitchFamily="34" charset="0"/>
                <a:cs typeface="Calibri" panose="020F0502020204030204" pitchFamily="34" charset="0"/>
              </a:rPr>
              <a:t>The application </a:t>
            </a:r>
            <a:r>
              <a:rPr lang="en-IN" sz="5500" dirty="0">
                <a:solidFill>
                  <a:schemeClr val="tx1"/>
                </a:solidFill>
                <a:ea typeface="Calibri" panose="020F0502020204030204" pitchFamily="34" charset="0"/>
                <a:cs typeface="Calibri" panose="020F0502020204030204" pitchFamily="34" charset="0"/>
              </a:rPr>
              <a:t>access </a:t>
            </a:r>
            <a:r>
              <a:rPr lang="en-IN" sz="5500" dirty="0">
                <a:solidFill>
                  <a:schemeClr val="tx1"/>
                </a:solidFill>
                <a:effectLst/>
                <a:ea typeface="Calibri" panose="020F0502020204030204" pitchFamily="34" charset="0"/>
                <a:cs typeface="Calibri" panose="020F0502020204030204" pitchFamily="34" charset="0"/>
              </a:rPr>
              <a:t>GPS and internet </a:t>
            </a:r>
            <a:r>
              <a:rPr lang="en-IN" sz="5500" dirty="0">
                <a:solidFill>
                  <a:schemeClr val="tx1"/>
                </a:solidFill>
                <a:ea typeface="Calibri" panose="020F0502020204030204" pitchFamily="34" charset="0"/>
                <a:cs typeface="Calibri" panose="020F0502020204030204" pitchFamily="34" charset="0"/>
              </a:rPr>
              <a:t>c</a:t>
            </a:r>
            <a:r>
              <a:rPr lang="en-IN" sz="5500" dirty="0">
                <a:solidFill>
                  <a:schemeClr val="tx1"/>
                </a:solidFill>
                <a:effectLst/>
                <a:ea typeface="Calibri" panose="020F0502020204030204" pitchFamily="34" charset="0"/>
                <a:cs typeface="Calibri" panose="020F0502020204030204" pitchFamily="34" charset="0"/>
              </a:rPr>
              <a:t>onnectivity throughout its usage for live tracking of vehicles.</a:t>
            </a:r>
            <a:endParaRPr lang="en-IN" sz="5500" dirty="0">
              <a:solidFill>
                <a:schemeClr val="tx1"/>
              </a:solidFill>
              <a:effectLst/>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5500" b="1" u="sng" dirty="0">
                <a:solidFill>
                  <a:schemeClr val="tx1"/>
                </a:solidFill>
                <a:effectLst/>
                <a:ea typeface="Calibri" panose="020F0502020204030204" pitchFamily="34" charset="0"/>
                <a:cs typeface="Calibri" panose="020F0502020204030204" pitchFamily="34" charset="0"/>
              </a:rPr>
              <a:t>Maps Functionality</a:t>
            </a:r>
            <a:endParaRPr lang="en-IN" sz="5500" u="sng" dirty="0">
              <a:solidFill>
                <a:schemeClr val="tx1"/>
              </a:solidFill>
              <a:effectLst/>
              <a:ea typeface="Calibri" panose="020F0502020204030204" pitchFamily="34" charset="0"/>
              <a:cs typeface="Calibri" panose="020F0502020204030204" pitchFamily="34" charset="0"/>
            </a:endParaRPr>
          </a:p>
          <a:p>
            <a:pPr marL="457200" algn="just">
              <a:lnSpc>
                <a:spcPct val="115000"/>
              </a:lnSpc>
            </a:pPr>
            <a:r>
              <a:rPr lang="en-IN" sz="5500" dirty="0">
                <a:solidFill>
                  <a:schemeClr val="tx1"/>
                </a:solidFill>
                <a:effectLst/>
                <a:ea typeface="Calibri" panose="020F0502020204030204" pitchFamily="34" charset="0"/>
                <a:cs typeface="Calibri" panose="020F0502020204030204" pitchFamily="34" charset="0"/>
              </a:rPr>
              <a:t>Maps will help users to navigate as well as recognize nearby vehicles registered on application.</a:t>
            </a:r>
            <a:endParaRPr lang="en-IN" sz="5500" dirty="0">
              <a:solidFill>
                <a:schemeClr val="tx1"/>
              </a:solidFill>
              <a:effectLst/>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IN" sz="5500" b="1" u="sng" dirty="0">
                <a:solidFill>
                  <a:schemeClr val="tx1"/>
                </a:solidFill>
                <a:effectLst/>
                <a:ea typeface="Calibri" panose="020F0502020204030204" pitchFamily="34" charset="0"/>
                <a:cs typeface="Calibri" panose="020F0502020204030204" pitchFamily="34" charset="0"/>
              </a:rPr>
              <a:t>Messaging/Notification Functionality</a:t>
            </a:r>
            <a:endParaRPr lang="en-IN" sz="5500" u="sng" dirty="0">
              <a:solidFill>
                <a:schemeClr val="tx1"/>
              </a:solidFill>
              <a:effectLst/>
              <a:ea typeface="Calibri" panose="020F0502020204030204" pitchFamily="34" charset="0"/>
              <a:cs typeface="Calibri" panose="020F0502020204030204" pitchFamily="34" charset="0"/>
            </a:endParaRPr>
          </a:p>
          <a:p>
            <a:pPr marL="457200" algn="just">
              <a:lnSpc>
                <a:spcPct val="115000"/>
              </a:lnSpc>
            </a:pPr>
            <a:r>
              <a:rPr lang="en-IN" sz="5500" dirty="0">
                <a:solidFill>
                  <a:schemeClr val="tx1"/>
                </a:solidFill>
                <a:effectLst/>
                <a:ea typeface="Calibri" panose="020F0502020204030204" pitchFamily="34" charset="0"/>
                <a:cs typeface="Calibri" panose="020F0502020204030204" pitchFamily="34" charset="0"/>
              </a:rPr>
              <a:t>This functionality will help in successfully sending and receiving notifications/requests form drivers/application-users in vicinity.</a:t>
            </a:r>
          </a:p>
          <a:p>
            <a:pPr marL="342900" lvl="0" indent="-342900" algn="just">
              <a:lnSpc>
                <a:spcPct val="115000"/>
              </a:lnSpc>
              <a:buFont typeface="Wingdings" panose="05000000000000000000" pitchFamily="2" charset="2"/>
              <a:buChar char=""/>
            </a:pPr>
            <a:r>
              <a:rPr lang="en-IN" sz="5500" b="1" u="sng" dirty="0">
                <a:solidFill>
                  <a:schemeClr val="tx1"/>
                </a:solidFill>
                <a:effectLst/>
                <a:ea typeface="Calibri" panose="020F0502020204030204" pitchFamily="34" charset="0"/>
                <a:cs typeface="Calibri" panose="020F0502020204030204" pitchFamily="34" charset="0"/>
              </a:rPr>
              <a:t>Helpline Details</a:t>
            </a:r>
            <a:endParaRPr lang="en-IN" sz="5500" u="sng" dirty="0">
              <a:solidFill>
                <a:schemeClr val="tx1"/>
              </a:solidFill>
              <a:effectLst/>
              <a:ea typeface="Calibri" panose="020F0502020204030204" pitchFamily="34" charset="0"/>
              <a:cs typeface="Calibri" panose="020F0502020204030204" pitchFamily="34" charset="0"/>
            </a:endParaRPr>
          </a:p>
          <a:p>
            <a:pPr marL="457200" algn="just">
              <a:lnSpc>
                <a:spcPct val="115000"/>
              </a:lnSpc>
              <a:spcAft>
                <a:spcPts val="1000"/>
              </a:spcAft>
            </a:pPr>
            <a:r>
              <a:rPr lang="en-IN" sz="5500" dirty="0">
                <a:solidFill>
                  <a:schemeClr val="tx1"/>
                </a:solidFill>
                <a:effectLst/>
                <a:ea typeface="Calibri" panose="020F0502020204030204" pitchFamily="34" charset="0"/>
                <a:cs typeface="Calibri" panose="020F0502020204030204" pitchFamily="34" charset="0"/>
              </a:rPr>
              <a:t>Helpline will provide contact details during distressful situations , specific to user’s location</a:t>
            </a:r>
            <a:r>
              <a:rPr lang="en-IN" sz="5500" dirty="0">
                <a:solidFill>
                  <a:schemeClr val="tx1"/>
                </a:solidFill>
                <a:ea typeface="Calibri" panose="020F0502020204030204" pitchFamily="34" charset="0"/>
                <a:cs typeface="Times New Roman" panose="02020603050405020304" pitchFamily="18" charset="0"/>
              </a:rPr>
              <a:t>.</a:t>
            </a:r>
            <a:endParaRPr lang="en-IN" sz="5500" dirty="0">
              <a:solidFill>
                <a:schemeClr val="tx1"/>
              </a:solidFill>
              <a:effectLst/>
              <a:ea typeface="Calibri" panose="020F0502020204030204" pitchFamily="34" charset="0"/>
              <a:cs typeface="Times New Roman" panose="02020603050405020304" pitchFamily="18" charset="0"/>
            </a:endParaRPr>
          </a:p>
          <a:p>
            <a:pPr marL="457200" algn="just">
              <a:lnSpc>
                <a:spcPct val="115000"/>
              </a:lnSpc>
            </a:pPr>
            <a:endParaRPr lang="en-IN" sz="5500" dirty="0">
              <a:solidFill>
                <a:schemeClr val="tx1"/>
              </a:solidFill>
              <a:effectLst/>
              <a:ea typeface="Calibri" panose="020F0502020204030204" pitchFamily="34" charset="0"/>
              <a:cs typeface="Times New Roman" panose="02020603050405020304" pitchFamily="18" charset="0"/>
            </a:endParaRPr>
          </a:p>
          <a:p>
            <a:pPr algn="just"/>
            <a:endParaRPr lang="en-IN" dirty="0"/>
          </a:p>
        </p:txBody>
      </p:sp>
      <p:sp>
        <p:nvSpPr>
          <p:cNvPr id="5" name="Freeform: Shape 4">
            <a:extLst>
              <a:ext uri="{FF2B5EF4-FFF2-40B4-BE49-F238E27FC236}">
                <a16:creationId xmlns:a16="http://schemas.microsoft.com/office/drawing/2014/main" id="{4B9BF344-DC46-4FD6-A8B3-690CBF8E690D}"/>
              </a:ext>
              <a:ext uri="{C183D7F6-B498-43B3-948B-1728B52AA6E4}">
                <adec:decorative xmlns:adec="http://schemas.microsoft.com/office/drawing/2017/decorative" val="1"/>
              </a:ext>
            </a:extLst>
          </p:cNvPr>
          <p:cNvSpPr/>
          <p:nvPr/>
        </p:nvSpPr>
        <p:spPr>
          <a:xfrm>
            <a:off x="6040582" y="97269"/>
            <a:ext cx="6151417" cy="579977"/>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IN" sz="40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Functionalities in Aphonic: </a:t>
            </a:r>
            <a:endParaRPr lang="en-US" sz="4000" b="1" dirty="0">
              <a:latin typeface="+mj-lt"/>
            </a:endParaRPr>
          </a:p>
        </p:txBody>
      </p:sp>
      <p:pic>
        <p:nvPicPr>
          <p:cNvPr id="8" name="Picture 7">
            <a:extLst>
              <a:ext uri="{FF2B5EF4-FFF2-40B4-BE49-F238E27FC236}">
                <a16:creationId xmlns:a16="http://schemas.microsoft.com/office/drawing/2014/main" id="{1BDF767A-77D0-42E0-BC14-63E6C31DCFDB}"/>
              </a:ext>
            </a:extLst>
          </p:cNvPr>
          <p:cNvPicPr>
            <a:picLocks noChangeAspect="1"/>
          </p:cNvPicPr>
          <p:nvPr/>
        </p:nvPicPr>
        <p:blipFill>
          <a:blip r:embed="rId2"/>
          <a:srcRect l="12799" r="12332"/>
          <a:stretch>
            <a:fillRect/>
          </a:stretch>
        </p:blipFill>
        <p:spPr>
          <a:xfrm>
            <a:off x="6139544" y="890650"/>
            <a:ext cx="5688280" cy="5070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8243564"/>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89" y="359034"/>
            <a:ext cx="6096000" cy="5618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8052" y="359034"/>
            <a:ext cx="5025375" cy="287878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8051" y="3429000"/>
            <a:ext cx="5025375" cy="2548719"/>
          </a:xfrm>
          <a:prstGeom prst="rect">
            <a:avLst/>
          </a:prstGeom>
        </p:spPr>
      </p:pic>
      <p:sp>
        <p:nvSpPr>
          <p:cNvPr id="4" name="TextBox 3"/>
          <p:cNvSpPr txBox="1"/>
          <p:nvPr/>
        </p:nvSpPr>
        <p:spPr>
          <a:xfrm>
            <a:off x="11081982" y="6206864"/>
            <a:ext cx="641444" cy="307777"/>
          </a:xfrm>
          <a:prstGeom prst="rect">
            <a:avLst/>
          </a:prstGeom>
          <a:noFill/>
        </p:spPr>
        <p:txBody>
          <a:bodyPr wrap="square" rtlCol="0" anchor="ctr">
            <a:spAutoFit/>
          </a:bodyPr>
          <a:lstStyle/>
          <a:p>
            <a:pPr algn="ctr"/>
            <a:r>
              <a:rPr lang="en-US" sz="1400" dirty="0">
                <a:solidFill>
                  <a:schemeClr val="bg1"/>
                </a:solidFill>
              </a:rPr>
              <a:t>9</a:t>
            </a:r>
            <a:endParaRPr lang="en-IN" sz="1400" dirty="0">
              <a:solidFill>
                <a:schemeClr val="bg1"/>
              </a:solidFill>
            </a:endParaRPr>
          </a:p>
        </p:txBody>
      </p:sp>
    </p:spTree>
    <p:extLst>
      <p:ext uri="{BB962C8B-B14F-4D97-AF65-F5344CB8AC3E}">
        <p14:creationId xmlns:p14="http://schemas.microsoft.com/office/powerpoint/2010/main" val="473378519"/>
      </p:ext>
    </p:extLst>
  </p:cSld>
  <p:clrMapOvr>
    <a:masterClrMapping/>
  </p:clrMapOvr>
  <mc:AlternateContent xmlns:mc="http://schemas.openxmlformats.org/markup-compatibility/2006" xmlns:p14="http://schemas.microsoft.com/office/powerpoint/2010/main">
    <mc:Choice Requires="p14">
      <p:transition p14:dur="10" advTm="30000"/>
    </mc:Choice>
    <mc:Fallback xmlns="">
      <p:transition advTm="30000"/>
    </mc:Fallback>
  </mc:AlternateContent>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575C36-314A-42CB-9114-6E0CE4AB273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5D0AD3E-9DDB-4E69-981A-7DAE0E9B5F53}">
  <ds:schemaRefs>
    <ds:schemaRef ds:uri="http://schemas.microsoft.com/sharepoint/v3/contenttype/forms"/>
  </ds:schemaRefs>
</ds:datastoreItem>
</file>

<file path=customXml/itemProps3.xml><?xml version="1.0" encoding="utf-8"?>
<ds:datastoreItem xmlns:ds="http://schemas.openxmlformats.org/officeDocument/2006/customXml" ds:itemID="{91C32B5E-029E-455A-86F0-091666CEEB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TM04033923[[fn=Depth]]</Template>
  <TotalTime>1152</TotalTime>
  <Words>1437</Words>
  <Application>Microsoft Office PowerPoint</Application>
  <PresentationFormat>Widescreen</PresentationFormat>
  <Paragraphs>202</Paragraphs>
  <Slides>18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Corbel</vt:lpstr>
      <vt:lpstr>Roboto</vt:lpstr>
      <vt:lpstr>Wingdings</vt:lpstr>
      <vt:lpstr>Depth</vt:lpstr>
      <vt:lpstr>TEAM TECHNO-SPARK  EFFORTS: Rutika Bhakre Shital Swami Shraddha Kakade Sristi Prasad Suyash Awathe </vt:lpstr>
      <vt:lpstr>BUSINESS NEED / OPPORTUNITY</vt:lpstr>
      <vt:lpstr>PowerPoint Presentation</vt:lpstr>
      <vt:lpstr>PowerPoint Presentation</vt:lpstr>
      <vt:lpstr>How is aphonic superior and beneficial to the end users ?</vt:lpstr>
      <vt:lpstr>PowerPoint Presentation</vt:lpstr>
      <vt:lpstr>Working of Aphonic:</vt:lpstr>
      <vt:lpstr>PowerPoint Presentation</vt:lpstr>
      <vt:lpstr>PowerPoint Presentation</vt:lpstr>
      <vt:lpstr>TECHNOLOGY STACK</vt:lpstr>
      <vt:lpstr>Project Timeline</vt:lpstr>
      <vt:lpstr>Project Timeline</vt:lpstr>
      <vt:lpstr>Project Budgeting</vt:lpstr>
      <vt:lpstr>PowerPoint Presentation</vt:lpstr>
      <vt:lpstr>PowerPoint Presentation</vt:lpstr>
      <vt:lpstr>PowerPoint Presentation</vt:lpstr>
      <vt:lpstr>PRODUCT SERVITIZATION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VIRTUSA- Jatayu  Competition</dc:title>
  <dc:creator>Piyali Bedagkar</dc:creator>
  <cp:lastModifiedBy>Suyash Awathe</cp:lastModifiedBy>
  <cp:revision>212</cp:revision>
  <dcterms:created xsi:type="dcterms:W3CDTF">2020-10-27T07:48:08Z</dcterms:created>
  <dcterms:modified xsi:type="dcterms:W3CDTF">2021-07-10T14:24:45Z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